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ppt/charts/chart2.xml" ContentType="application/vnd.openxmlformats-officedocument.drawingml.chart+xml"/>
  <Override PartName="/ppt/notesSlides/notesSlide35.xml" ContentType="application/vnd.openxmlformats-officedocument.presentationml.notesSlide+xml"/>
  <Override PartName="/ppt/charts/chart3.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5.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52.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notesSlides/notesSlide55.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Override PartName="/ppt/charts/style9.xml" ContentType="application/vnd.ms-office.chartstyle+xml"/>
  <Override PartName="/ppt/charts/colors9.xml" ContentType="application/vnd.ms-office.chartcolorstyle+xml"/>
  <Override PartName="/ppt/charts/style10.xml" ContentType="application/vnd.ms-office.chartstyle+xml"/>
  <Override PartName="/ppt/charts/colors10.xml" ContentType="application/vnd.ms-office.chartcolorstyle+xml"/>
  <Override PartName="/ppt/charts/style11.xml" ContentType="application/vnd.ms-office.chartstyle+xml"/>
  <Override PartName="/ppt/charts/colors11.xml" ContentType="application/vnd.ms-office.chartcolorstyle+xml"/>
  <Override PartName="/ppt/charts/style12.xml" ContentType="application/vnd.ms-office.chartstyle+xml"/>
  <Override PartName="/ppt/charts/colors12.xml" ContentType="application/vnd.ms-office.chartcolorstyle+xml"/>
  <Override PartName="/ppt/charts/style13.xml" ContentType="application/vnd.ms-office.chartstyle+xml"/>
  <Override PartName="/ppt/charts/colors13.xml" ContentType="application/vnd.ms-office.chartcolorstyle+xml"/>
  <Override PartName="/ppt/charts/style14.xml" ContentType="application/vnd.ms-office.chartstyle+xml"/>
  <Override PartName="/ppt/charts/colors14.xml" ContentType="application/vnd.ms-office.chartcolorstyle+xml"/>
  <Override PartName="/ppt/charts/style15.xml" ContentType="application/vnd.ms-office.chartstyle+xml"/>
  <Override PartName="/ppt/charts/colors1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440" r:id="rId1"/>
    <p:sldMasterId id="2147484452" r:id="rId2"/>
    <p:sldMasterId id="2147484464" r:id="rId3"/>
    <p:sldMasterId id="2147484476" r:id="rId4"/>
    <p:sldMasterId id="2147484488" r:id="rId5"/>
    <p:sldMasterId id="2147484500" r:id="rId6"/>
  </p:sldMasterIdLst>
  <p:notesMasterIdLst>
    <p:notesMasterId r:id="rId76"/>
  </p:notesMasterIdLst>
  <p:handoutMasterIdLst>
    <p:handoutMasterId r:id="rId77"/>
  </p:handoutMasterIdLst>
  <p:sldIdLst>
    <p:sldId id="256" r:id="rId7"/>
    <p:sldId id="258" r:id="rId8"/>
    <p:sldId id="314" r:id="rId9"/>
    <p:sldId id="313" r:id="rId10"/>
    <p:sldId id="276" r:id="rId11"/>
    <p:sldId id="339" r:id="rId12"/>
    <p:sldId id="340" r:id="rId13"/>
    <p:sldId id="341" r:id="rId14"/>
    <p:sldId id="342" r:id="rId15"/>
    <p:sldId id="273" r:id="rId16"/>
    <p:sldId id="343" r:id="rId17"/>
    <p:sldId id="405" r:id="rId18"/>
    <p:sldId id="345" r:id="rId19"/>
    <p:sldId id="350" r:id="rId20"/>
    <p:sldId id="355" r:id="rId21"/>
    <p:sldId id="351" r:id="rId22"/>
    <p:sldId id="354" r:id="rId23"/>
    <p:sldId id="353" r:id="rId24"/>
    <p:sldId id="356" r:id="rId25"/>
    <p:sldId id="282" r:id="rId26"/>
    <p:sldId id="283" r:id="rId27"/>
    <p:sldId id="357" r:id="rId28"/>
    <p:sldId id="287" r:id="rId29"/>
    <p:sldId id="358" r:id="rId30"/>
    <p:sldId id="289" r:id="rId31"/>
    <p:sldId id="359" r:id="rId32"/>
    <p:sldId id="315" r:id="rId33"/>
    <p:sldId id="316" r:id="rId34"/>
    <p:sldId id="304" r:id="rId35"/>
    <p:sldId id="394" r:id="rId36"/>
    <p:sldId id="322" r:id="rId37"/>
    <p:sldId id="329" r:id="rId38"/>
    <p:sldId id="361" r:id="rId39"/>
    <p:sldId id="403" r:id="rId40"/>
    <p:sldId id="387" r:id="rId41"/>
    <p:sldId id="386" r:id="rId42"/>
    <p:sldId id="388" r:id="rId43"/>
    <p:sldId id="389" r:id="rId44"/>
    <p:sldId id="402" r:id="rId45"/>
    <p:sldId id="330" r:id="rId46"/>
    <p:sldId id="390" r:id="rId47"/>
    <p:sldId id="401" r:id="rId48"/>
    <p:sldId id="400" r:id="rId49"/>
    <p:sldId id="391" r:id="rId50"/>
    <p:sldId id="326" r:id="rId51"/>
    <p:sldId id="372" r:id="rId52"/>
    <p:sldId id="320" r:id="rId53"/>
    <p:sldId id="369" r:id="rId54"/>
    <p:sldId id="399" r:id="rId55"/>
    <p:sldId id="381" r:id="rId56"/>
    <p:sldId id="382" r:id="rId57"/>
    <p:sldId id="383" r:id="rId58"/>
    <p:sldId id="398" r:id="rId59"/>
    <p:sldId id="376" r:id="rId60"/>
    <p:sldId id="377" r:id="rId61"/>
    <p:sldId id="397" r:id="rId62"/>
    <p:sldId id="367" r:id="rId63"/>
    <p:sldId id="374" r:id="rId64"/>
    <p:sldId id="373" r:id="rId65"/>
    <p:sldId id="384" r:id="rId66"/>
    <p:sldId id="385" r:id="rId67"/>
    <p:sldId id="393" r:id="rId68"/>
    <p:sldId id="396" r:id="rId69"/>
    <p:sldId id="392" r:id="rId70"/>
    <p:sldId id="404" r:id="rId71"/>
    <p:sldId id="395" r:id="rId72"/>
    <p:sldId id="262" r:id="rId73"/>
    <p:sldId id="263" r:id="rId74"/>
    <p:sldId id="284"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ine Weber" initials="JW" lastIdx="1" clrIdx="0">
    <p:extLst>
      <p:ext uri="{19B8F6BF-5375-455C-9EA6-DF929625EA0E}">
        <p15:presenceInfo xmlns:p15="http://schemas.microsoft.com/office/powerpoint/2012/main" xmlns="" userId="996353f8464454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yst layout 1 - Markering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6410" autoAdjust="0"/>
  </p:normalViewPr>
  <p:slideViewPr>
    <p:cSldViewPr snapToGrid="0">
      <p:cViewPr>
        <p:scale>
          <a:sx n="75" d="100"/>
          <a:sy n="75" d="100"/>
        </p:scale>
        <p:origin x="-2019" y="-14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regneark1.xlsx"/></Relationships>
</file>

<file path=ppt/charts/_rels/chart1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Microsoft_Excel-regneark10.xlsx"/></Relationships>
</file>

<file path=ppt/charts/_rels/chart11.xml.rels><?xml version="1.0" encoding="UTF-8" standalone="yes"?>
<Relationships xmlns="http://schemas.openxmlformats.org/package/2006/relationships"><Relationship Id="rId3" Type="http://schemas.microsoft.com/office/2011/relationships/chartStyle" Target="style11.xml"/><Relationship Id="rId2" Type="http://schemas.microsoft.com/office/2011/relationships/chartColorStyle" Target="colors11.xml"/><Relationship Id="rId1" Type="http://schemas.openxmlformats.org/officeDocument/2006/relationships/package" Target="../embeddings/Microsoft_Excel-regneark11.xlsx"/></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regneark12.xlsx"/></Relationships>
</file>

<file path=ppt/charts/_rels/chart13.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Excel-regneark13.xlsx"/></Relationships>
</file>

<file path=ppt/charts/_rels/chart14.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Microsoft_Excel-regneark14.xlsx"/></Relationships>
</file>

<file path=ppt/charts/_rels/chart15.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package" Target="../embeddings/Microsoft_Excel-regneark15.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regneark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regneark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regneark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regneark5.xlsx"/></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Excel-regneark6.xlsx"/></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package" Target="../embeddings/Microsoft_Excel-regneark7.xlsx"/></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Excel-regneark8.xlsx"/></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Microsoft_Excel-regnear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Predator</c:v>
                </c:pt>
              </c:strCache>
            </c:strRef>
          </c:tx>
          <c:spPr>
            <a:solidFill>
              <a:schemeClr val="accent2"/>
            </a:solidFill>
            <a:ln>
              <a:noFill/>
            </a:ln>
            <a:effectLst/>
          </c:spPr>
          <c:invertIfNegative val="0"/>
          <c:cat>
            <c:strRef>
              <c:f>'Ark1'!$A$2:$A$6</c:f>
              <c:strCache>
                <c:ptCount val="5"/>
                <c:pt idx="0">
                  <c:v>0.95</c:v>
                </c:pt>
                <c:pt idx="1">
                  <c:v>0.75</c:v>
                </c:pt>
                <c:pt idx="2">
                  <c:v>0.65</c:v>
                </c:pt>
                <c:pt idx="3">
                  <c:v>0.35</c:v>
                </c:pt>
                <c:pt idx="4">
                  <c:v>0.15</c:v>
                </c:pt>
              </c:strCache>
            </c:strRef>
          </c:cat>
          <c:val>
            <c:numRef>
              <c:f>'Ark1'!$B$2:$B$6</c:f>
              <c:numCache>
                <c:formatCode>General</c:formatCode>
                <c:ptCount val="5"/>
                <c:pt idx="0">
                  <c:v>22.4</c:v>
                </c:pt>
                <c:pt idx="1">
                  <c:v>20.399999999999999</c:v>
                </c:pt>
                <c:pt idx="2">
                  <c:v>22.8</c:v>
                </c:pt>
                <c:pt idx="3">
                  <c:v>23.5</c:v>
                </c:pt>
                <c:pt idx="4">
                  <c:v>16.7</c:v>
                </c:pt>
              </c:numCache>
            </c:numRef>
          </c:val>
        </c:ser>
        <c:ser>
          <c:idx val="1"/>
          <c:order val="1"/>
          <c:tx>
            <c:strRef>
              <c:f>'Ark1'!$C$1</c:f>
              <c:strCache>
                <c:ptCount val="1"/>
                <c:pt idx="0">
                  <c:v>Swiftblade</c:v>
                </c:pt>
              </c:strCache>
            </c:strRef>
          </c:tx>
          <c:spPr>
            <a:solidFill>
              <a:schemeClr val="accent6"/>
            </a:solidFill>
            <a:ln>
              <a:noFill/>
            </a:ln>
            <a:effectLst/>
          </c:spPr>
          <c:invertIfNegative val="0"/>
          <c:cat>
            <c:strRef>
              <c:f>'Ark1'!$A$2:$A$6</c:f>
              <c:strCache>
                <c:ptCount val="5"/>
                <c:pt idx="0">
                  <c:v>0.95</c:v>
                </c:pt>
                <c:pt idx="1">
                  <c:v>0.75</c:v>
                </c:pt>
                <c:pt idx="2">
                  <c:v>0.65</c:v>
                </c:pt>
                <c:pt idx="3">
                  <c:v>0.35</c:v>
                </c:pt>
                <c:pt idx="4">
                  <c:v>0.15</c:v>
                </c:pt>
              </c:strCache>
            </c:strRef>
          </c:cat>
          <c:val>
            <c:numRef>
              <c:f>'Ark1'!$C$2:$C$6</c:f>
              <c:numCache>
                <c:formatCode>General</c:formatCode>
                <c:ptCount val="5"/>
                <c:pt idx="0">
                  <c:v>77.599999999999994</c:v>
                </c:pt>
                <c:pt idx="1">
                  <c:v>79.599999999999994</c:v>
                </c:pt>
                <c:pt idx="2">
                  <c:v>77.2</c:v>
                </c:pt>
                <c:pt idx="3">
                  <c:v>76.5</c:v>
                </c:pt>
                <c:pt idx="4">
                  <c:v>83.3</c:v>
                </c:pt>
              </c:numCache>
            </c:numRef>
          </c:val>
        </c:ser>
        <c:dLbls>
          <c:showLegendKey val="0"/>
          <c:showVal val="0"/>
          <c:showCatName val="0"/>
          <c:showSerName val="0"/>
          <c:showPercent val="0"/>
          <c:showBubbleSize val="0"/>
        </c:dLbls>
        <c:gapWidth val="219"/>
        <c:overlap val="-27"/>
        <c:axId val="127393792"/>
        <c:axId val="123083520"/>
      </c:barChart>
      <c:catAx>
        <c:axId val="12739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3083520"/>
        <c:crosses val="autoZero"/>
        <c:auto val="1"/>
        <c:lblAlgn val="ctr"/>
        <c:lblOffset val="100"/>
        <c:noMultiLvlLbl val="0"/>
      </c:catAx>
      <c:valAx>
        <c:axId val="12308352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73937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Succubus A</c:v>
                </c:pt>
              </c:strCache>
            </c:strRef>
          </c:tx>
          <c:spPr>
            <a:solidFill>
              <a:schemeClr val="accent6"/>
            </a:solidFill>
            <a:ln>
              <a:noFill/>
            </a:ln>
            <a:effectLst/>
          </c:spPr>
          <c:invertIfNegative val="0"/>
          <c:cat>
            <c:strRef>
              <c:f>'Ark1'!$A$2:$A$6</c:f>
              <c:strCache>
                <c:ptCount val="5"/>
                <c:pt idx="0">
                  <c:v>10k</c:v>
                </c:pt>
                <c:pt idx="1">
                  <c:v>20k</c:v>
                </c:pt>
                <c:pt idx="2">
                  <c:v>30k</c:v>
                </c:pt>
                <c:pt idx="3">
                  <c:v>40k</c:v>
                </c:pt>
                <c:pt idx="4">
                  <c:v>50k</c:v>
                </c:pt>
              </c:strCache>
            </c:strRef>
          </c:cat>
          <c:val>
            <c:numRef>
              <c:f>'Ark1'!$B$2:$B$6</c:f>
              <c:numCache>
                <c:formatCode>General</c:formatCode>
                <c:ptCount val="5"/>
                <c:pt idx="0">
                  <c:v>83</c:v>
                </c:pt>
                <c:pt idx="1">
                  <c:v>25</c:v>
                </c:pt>
                <c:pt idx="2">
                  <c:v>75</c:v>
                </c:pt>
                <c:pt idx="3">
                  <c:v>22</c:v>
                </c:pt>
                <c:pt idx="4">
                  <c:v>62</c:v>
                </c:pt>
              </c:numCache>
            </c:numRef>
          </c:val>
        </c:ser>
        <c:ser>
          <c:idx val="1"/>
          <c:order val="1"/>
          <c:tx>
            <c:strRef>
              <c:f>'Ark1'!$C$1</c:f>
              <c:strCache>
                <c:ptCount val="1"/>
                <c:pt idx="0">
                  <c:v>Succubus B</c:v>
                </c:pt>
              </c:strCache>
            </c:strRef>
          </c:tx>
          <c:spPr>
            <a:solidFill>
              <a:schemeClr val="accent2"/>
            </a:solidFill>
            <a:ln>
              <a:noFill/>
            </a:ln>
            <a:effectLst/>
          </c:spPr>
          <c:invertIfNegative val="0"/>
          <c:cat>
            <c:strRef>
              <c:f>'Ark1'!$A$2:$A$6</c:f>
              <c:strCache>
                <c:ptCount val="5"/>
                <c:pt idx="0">
                  <c:v>10k</c:v>
                </c:pt>
                <c:pt idx="1">
                  <c:v>20k</c:v>
                </c:pt>
                <c:pt idx="2">
                  <c:v>30k</c:v>
                </c:pt>
                <c:pt idx="3">
                  <c:v>40k</c:v>
                </c:pt>
                <c:pt idx="4">
                  <c:v>50k</c:v>
                </c:pt>
              </c:strCache>
            </c:strRef>
          </c:cat>
          <c:val>
            <c:numRef>
              <c:f>'Ark1'!$C$2:$C$6</c:f>
              <c:numCache>
                <c:formatCode>General</c:formatCode>
                <c:ptCount val="5"/>
                <c:pt idx="0">
                  <c:v>65</c:v>
                </c:pt>
                <c:pt idx="1">
                  <c:v>95</c:v>
                </c:pt>
                <c:pt idx="2">
                  <c:v>94</c:v>
                </c:pt>
                <c:pt idx="3">
                  <c:v>93</c:v>
                </c:pt>
                <c:pt idx="4">
                  <c:v>87</c:v>
                </c:pt>
              </c:numCache>
            </c:numRef>
          </c:val>
        </c:ser>
        <c:dLbls>
          <c:showLegendKey val="0"/>
          <c:showVal val="0"/>
          <c:showCatName val="0"/>
          <c:showSerName val="0"/>
          <c:showPercent val="0"/>
          <c:showBubbleSize val="0"/>
        </c:dLbls>
        <c:gapWidth val="219"/>
        <c:overlap val="-27"/>
        <c:axId val="146382848"/>
        <c:axId val="145503872"/>
      </c:barChart>
      <c:catAx>
        <c:axId val="146382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503872"/>
        <c:crosses val="autoZero"/>
        <c:auto val="1"/>
        <c:lblAlgn val="ctr"/>
        <c:lblOffset val="100"/>
        <c:noMultiLvlLbl val="0"/>
      </c:catAx>
      <c:valAx>
        <c:axId val="145503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63828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'Ark1'!$C$1</c:f>
              <c:strCache>
                <c:ptCount val="1"/>
                <c:pt idx="0">
                  <c:v>Serie 2</c:v>
                </c:pt>
              </c:strCache>
            </c:strRef>
          </c:tx>
          <c:spPr>
            <a:ln w="38100" cap="rnd">
              <a:solidFill>
                <a:schemeClr val="accent6"/>
              </a:solidFill>
              <a:round/>
            </a:ln>
            <a:effectLst/>
          </c:spPr>
          <c:marker>
            <c:symbol val="none"/>
          </c:marker>
          <c:cat>
            <c:strRef>
              <c:f>'Ark1'!$A$2:$A$101</c:f>
              <c:strCache>
                <c:ptCount val="99"/>
                <c:pt idx="18">
                  <c:v>10k</c:v>
                </c:pt>
                <c:pt idx="38">
                  <c:v>20k</c:v>
                </c:pt>
                <c:pt idx="58">
                  <c:v>30k</c:v>
                </c:pt>
                <c:pt idx="78">
                  <c:v>40k</c:v>
                </c:pt>
                <c:pt idx="98">
                  <c:v>50k</c:v>
                </c:pt>
              </c:strCache>
            </c:strRef>
          </c:cat>
          <c:val>
            <c:numRef>
              <c:f>'Ark1'!$C$2:$C$101</c:f>
              <c:numCache>
                <c:formatCode>General</c:formatCode>
                <c:ptCount val="100"/>
                <c:pt idx="0">
                  <c:v>54</c:v>
                </c:pt>
                <c:pt idx="1">
                  <c:v>53</c:v>
                </c:pt>
                <c:pt idx="2">
                  <c:v>56</c:v>
                </c:pt>
                <c:pt idx="3">
                  <c:v>51</c:v>
                </c:pt>
                <c:pt idx="4">
                  <c:v>61</c:v>
                </c:pt>
                <c:pt idx="5">
                  <c:v>58</c:v>
                </c:pt>
                <c:pt idx="6">
                  <c:v>53</c:v>
                </c:pt>
                <c:pt idx="7">
                  <c:v>51</c:v>
                </c:pt>
                <c:pt idx="8">
                  <c:v>60</c:v>
                </c:pt>
                <c:pt idx="9">
                  <c:v>51</c:v>
                </c:pt>
                <c:pt idx="10">
                  <c:v>39</c:v>
                </c:pt>
                <c:pt idx="11">
                  <c:v>38</c:v>
                </c:pt>
                <c:pt idx="12">
                  <c:v>47</c:v>
                </c:pt>
                <c:pt idx="13">
                  <c:v>47</c:v>
                </c:pt>
                <c:pt idx="14">
                  <c:v>54</c:v>
                </c:pt>
                <c:pt idx="15">
                  <c:v>55</c:v>
                </c:pt>
                <c:pt idx="16">
                  <c:v>45</c:v>
                </c:pt>
                <c:pt idx="17">
                  <c:v>63</c:v>
                </c:pt>
                <c:pt idx="18">
                  <c:v>72</c:v>
                </c:pt>
                <c:pt idx="19">
                  <c:v>43</c:v>
                </c:pt>
                <c:pt idx="20">
                  <c:v>55</c:v>
                </c:pt>
                <c:pt idx="21">
                  <c:v>56</c:v>
                </c:pt>
                <c:pt idx="22">
                  <c:v>66</c:v>
                </c:pt>
                <c:pt idx="23">
                  <c:v>51</c:v>
                </c:pt>
                <c:pt idx="24">
                  <c:v>59</c:v>
                </c:pt>
                <c:pt idx="25">
                  <c:v>61</c:v>
                </c:pt>
                <c:pt idx="26">
                  <c:v>69</c:v>
                </c:pt>
                <c:pt idx="27">
                  <c:v>90</c:v>
                </c:pt>
                <c:pt idx="28">
                  <c:v>92</c:v>
                </c:pt>
                <c:pt idx="29">
                  <c:v>61</c:v>
                </c:pt>
                <c:pt idx="30">
                  <c:v>18</c:v>
                </c:pt>
                <c:pt idx="31">
                  <c:v>10</c:v>
                </c:pt>
                <c:pt idx="32">
                  <c:v>24</c:v>
                </c:pt>
                <c:pt idx="33">
                  <c:v>11</c:v>
                </c:pt>
                <c:pt idx="34">
                  <c:v>3</c:v>
                </c:pt>
                <c:pt idx="35">
                  <c:v>5</c:v>
                </c:pt>
                <c:pt idx="36">
                  <c:v>10</c:v>
                </c:pt>
                <c:pt idx="37">
                  <c:v>12</c:v>
                </c:pt>
                <c:pt idx="38">
                  <c:v>6</c:v>
                </c:pt>
                <c:pt idx="39">
                  <c:v>4</c:v>
                </c:pt>
                <c:pt idx="40">
                  <c:v>2</c:v>
                </c:pt>
                <c:pt idx="41">
                  <c:v>4</c:v>
                </c:pt>
                <c:pt idx="42">
                  <c:v>6</c:v>
                </c:pt>
                <c:pt idx="43">
                  <c:v>4</c:v>
                </c:pt>
                <c:pt idx="44">
                  <c:v>2</c:v>
                </c:pt>
                <c:pt idx="45">
                  <c:v>2</c:v>
                </c:pt>
                <c:pt idx="46">
                  <c:v>2</c:v>
                </c:pt>
                <c:pt idx="47">
                  <c:v>2</c:v>
                </c:pt>
                <c:pt idx="48">
                  <c:v>5</c:v>
                </c:pt>
                <c:pt idx="49">
                  <c:v>8</c:v>
                </c:pt>
                <c:pt idx="50">
                  <c:v>17</c:v>
                </c:pt>
                <c:pt idx="51">
                  <c:v>37</c:v>
                </c:pt>
                <c:pt idx="52">
                  <c:v>50</c:v>
                </c:pt>
                <c:pt idx="53">
                  <c:v>57</c:v>
                </c:pt>
                <c:pt idx="54">
                  <c:v>58</c:v>
                </c:pt>
                <c:pt idx="55">
                  <c:v>59</c:v>
                </c:pt>
                <c:pt idx="56">
                  <c:v>59</c:v>
                </c:pt>
                <c:pt idx="57">
                  <c:v>75</c:v>
                </c:pt>
                <c:pt idx="58">
                  <c:v>77</c:v>
                </c:pt>
                <c:pt idx="59">
                  <c:v>77</c:v>
                </c:pt>
                <c:pt idx="60">
                  <c:v>60</c:v>
                </c:pt>
                <c:pt idx="61">
                  <c:v>78</c:v>
                </c:pt>
                <c:pt idx="62">
                  <c:v>63</c:v>
                </c:pt>
                <c:pt idx="63">
                  <c:v>73</c:v>
                </c:pt>
                <c:pt idx="64">
                  <c:v>74</c:v>
                </c:pt>
                <c:pt idx="65">
                  <c:v>66</c:v>
                </c:pt>
                <c:pt idx="66">
                  <c:v>80</c:v>
                </c:pt>
                <c:pt idx="67">
                  <c:v>79</c:v>
                </c:pt>
                <c:pt idx="68">
                  <c:v>65</c:v>
                </c:pt>
                <c:pt idx="69">
                  <c:v>77</c:v>
                </c:pt>
                <c:pt idx="70">
                  <c:v>91</c:v>
                </c:pt>
                <c:pt idx="71">
                  <c:v>87</c:v>
                </c:pt>
                <c:pt idx="72">
                  <c:v>89</c:v>
                </c:pt>
                <c:pt idx="73">
                  <c:v>89</c:v>
                </c:pt>
                <c:pt idx="74">
                  <c:v>91</c:v>
                </c:pt>
                <c:pt idx="75">
                  <c:v>98</c:v>
                </c:pt>
                <c:pt idx="76">
                  <c:v>97</c:v>
                </c:pt>
                <c:pt idx="77">
                  <c:v>95</c:v>
                </c:pt>
                <c:pt idx="78">
                  <c:v>96</c:v>
                </c:pt>
                <c:pt idx="79">
                  <c:v>90</c:v>
                </c:pt>
                <c:pt idx="80">
                  <c:v>86</c:v>
                </c:pt>
                <c:pt idx="81">
                  <c:v>83</c:v>
                </c:pt>
                <c:pt idx="82">
                  <c:v>96</c:v>
                </c:pt>
                <c:pt idx="83">
                  <c:v>98</c:v>
                </c:pt>
                <c:pt idx="84">
                  <c:v>94</c:v>
                </c:pt>
                <c:pt idx="85">
                  <c:v>96</c:v>
                </c:pt>
                <c:pt idx="86">
                  <c:v>87</c:v>
                </c:pt>
                <c:pt idx="87">
                  <c:v>87</c:v>
                </c:pt>
                <c:pt idx="88">
                  <c:v>97</c:v>
                </c:pt>
                <c:pt idx="89">
                  <c:v>95</c:v>
                </c:pt>
                <c:pt idx="90">
                  <c:v>94</c:v>
                </c:pt>
                <c:pt idx="91">
                  <c:v>94</c:v>
                </c:pt>
                <c:pt idx="92">
                  <c:v>92</c:v>
                </c:pt>
                <c:pt idx="93">
                  <c:v>92</c:v>
                </c:pt>
                <c:pt idx="94">
                  <c:v>96</c:v>
                </c:pt>
                <c:pt idx="95">
                  <c:v>93</c:v>
                </c:pt>
                <c:pt idx="96">
                  <c:v>63</c:v>
                </c:pt>
                <c:pt idx="97">
                  <c:v>60</c:v>
                </c:pt>
                <c:pt idx="98">
                  <c:v>61</c:v>
                </c:pt>
                <c:pt idx="99">
                  <c:v>71</c:v>
                </c:pt>
              </c:numCache>
            </c:numRef>
          </c:val>
          <c:smooth val="0"/>
        </c:ser>
        <c:dLbls>
          <c:showLegendKey val="0"/>
          <c:showVal val="0"/>
          <c:showCatName val="0"/>
          <c:showSerName val="0"/>
          <c:showPercent val="0"/>
          <c:showBubbleSize val="0"/>
        </c:dLbls>
        <c:marker val="1"/>
        <c:smooth val="0"/>
        <c:axId val="146713600"/>
        <c:axId val="128377408"/>
      </c:lineChart>
      <c:catAx>
        <c:axId val="1467136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8377408"/>
        <c:crosses val="autoZero"/>
        <c:auto val="1"/>
        <c:lblAlgn val="ctr"/>
        <c:lblOffset val="100"/>
        <c:noMultiLvlLbl val="0"/>
      </c:catAx>
      <c:valAx>
        <c:axId val="128377408"/>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6713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Succubus A</c:v>
                </c:pt>
              </c:strCache>
            </c:strRef>
          </c:tx>
          <c:spPr>
            <a:solidFill>
              <a:schemeClr val="accent6"/>
            </a:solidFill>
            <a:ln>
              <a:noFill/>
            </a:ln>
            <a:effectLst/>
          </c:spPr>
          <c:invertIfNegative val="0"/>
          <c:cat>
            <c:strRef>
              <c:f>'Ark1'!$A$2:$A$6</c:f>
              <c:strCache>
                <c:ptCount val="5"/>
                <c:pt idx="0">
                  <c:v>10k</c:v>
                </c:pt>
                <c:pt idx="1">
                  <c:v>20k</c:v>
                </c:pt>
                <c:pt idx="2">
                  <c:v>30k</c:v>
                </c:pt>
                <c:pt idx="3">
                  <c:v>40k</c:v>
                </c:pt>
                <c:pt idx="4">
                  <c:v>50k</c:v>
                </c:pt>
              </c:strCache>
            </c:strRef>
          </c:cat>
          <c:val>
            <c:numRef>
              <c:f>'Ark1'!$B$2:$B$6</c:f>
              <c:numCache>
                <c:formatCode>General</c:formatCode>
                <c:ptCount val="5"/>
                <c:pt idx="0">
                  <c:v>83</c:v>
                </c:pt>
                <c:pt idx="1">
                  <c:v>25</c:v>
                </c:pt>
                <c:pt idx="2">
                  <c:v>75</c:v>
                </c:pt>
                <c:pt idx="3">
                  <c:v>22</c:v>
                </c:pt>
                <c:pt idx="4">
                  <c:v>62</c:v>
                </c:pt>
              </c:numCache>
            </c:numRef>
          </c:val>
        </c:ser>
        <c:ser>
          <c:idx val="1"/>
          <c:order val="1"/>
          <c:tx>
            <c:strRef>
              <c:f>'Ark1'!$C$1</c:f>
              <c:strCache>
                <c:ptCount val="1"/>
                <c:pt idx="0">
                  <c:v>Succubus B</c:v>
                </c:pt>
              </c:strCache>
            </c:strRef>
          </c:tx>
          <c:spPr>
            <a:solidFill>
              <a:schemeClr val="accent2"/>
            </a:solidFill>
            <a:ln>
              <a:noFill/>
            </a:ln>
            <a:effectLst/>
          </c:spPr>
          <c:invertIfNegative val="0"/>
          <c:cat>
            <c:strRef>
              <c:f>'Ark1'!$A$2:$A$6</c:f>
              <c:strCache>
                <c:ptCount val="5"/>
                <c:pt idx="0">
                  <c:v>10k</c:v>
                </c:pt>
                <c:pt idx="1">
                  <c:v>20k</c:v>
                </c:pt>
                <c:pt idx="2">
                  <c:v>30k</c:v>
                </c:pt>
                <c:pt idx="3">
                  <c:v>40k</c:v>
                </c:pt>
                <c:pt idx="4">
                  <c:v>50k</c:v>
                </c:pt>
              </c:strCache>
            </c:strRef>
          </c:cat>
          <c:val>
            <c:numRef>
              <c:f>'Ark1'!$C$2:$C$6</c:f>
              <c:numCache>
                <c:formatCode>General</c:formatCode>
                <c:ptCount val="5"/>
                <c:pt idx="0">
                  <c:v>65</c:v>
                </c:pt>
                <c:pt idx="1">
                  <c:v>95</c:v>
                </c:pt>
                <c:pt idx="2">
                  <c:v>94</c:v>
                </c:pt>
                <c:pt idx="3">
                  <c:v>93</c:v>
                </c:pt>
                <c:pt idx="4">
                  <c:v>87</c:v>
                </c:pt>
              </c:numCache>
            </c:numRef>
          </c:val>
        </c:ser>
        <c:dLbls>
          <c:showLegendKey val="0"/>
          <c:showVal val="0"/>
          <c:showCatName val="0"/>
          <c:showSerName val="0"/>
          <c:showPercent val="0"/>
          <c:showBubbleSize val="0"/>
        </c:dLbls>
        <c:gapWidth val="219"/>
        <c:overlap val="-27"/>
        <c:axId val="146713088"/>
        <c:axId val="128378560"/>
      </c:barChart>
      <c:catAx>
        <c:axId val="146713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8378560"/>
        <c:crosses val="autoZero"/>
        <c:auto val="1"/>
        <c:lblAlgn val="ctr"/>
        <c:lblOffset val="100"/>
        <c:noMultiLvlLbl val="0"/>
      </c:catAx>
      <c:valAx>
        <c:axId val="128378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67130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'Ark1'!$D$1</c:f>
              <c:strCache>
                <c:ptCount val="1"/>
                <c:pt idx="0">
                  <c:v>Serie 3</c:v>
                </c:pt>
              </c:strCache>
            </c:strRef>
          </c:tx>
          <c:spPr>
            <a:ln w="38100" cap="rnd">
              <a:solidFill>
                <a:schemeClr val="accent2"/>
              </a:solidFill>
              <a:round/>
            </a:ln>
            <a:effectLst/>
          </c:spPr>
          <c:marker>
            <c:symbol val="none"/>
          </c:marker>
          <c:cat>
            <c:strRef>
              <c:f>'Ark1'!$A$2:$A$101</c:f>
              <c:strCache>
                <c:ptCount val="99"/>
                <c:pt idx="18">
                  <c:v>10k</c:v>
                </c:pt>
                <c:pt idx="38">
                  <c:v>20k</c:v>
                </c:pt>
                <c:pt idx="58">
                  <c:v>30k</c:v>
                </c:pt>
                <c:pt idx="78">
                  <c:v>40k</c:v>
                </c:pt>
                <c:pt idx="98">
                  <c:v>50k</c:v>
                </c:pt>
              </c:strCache>
            </c:strRef>
          </c:cat>
          <c:val>
            <c:numRef>
              <c:f>'Ark1'!$D$2:$D$101</c:f>
              <c:numCache>
                <c:formatCode>General</c:formatCode>
                <c:ptCount val="100"/>
                <c:pt idx="0">
                  <c:v>46</c:v>
                </c:pt>
                <c:pt idx="1">
                  <c:v>47</c:v>
                </c:pt>
                <c:pt idx="2">
                  <c:v>44</c:v>
                </c:pt>
                <c:pt idx="3">
                  <c:v>49</c:v>
                </c:pt>
                <c:pt idx="4">
                  <c:v>39</c:v>
                </c:pt>
                <c:pt idx="5">
                  <c:v>42</c:v>
                </c:pt>
                <c:pt idx="6">
                  <c:v>47</c:v>
                </c:pt>
                <c:pt idx="7">
                  <c:v>49</c:v>
                </c:pt>
                <c:pt idx="8">
                  <c:v>40</c:v>
                </c:pt>
                <c:pt idx="9">
                  <c:v>49</c:v>
                </c:pt>
                <c:pt idx="10">
                  <c:v>61</c:v>
                </c:pt>
                <c:pt idx="11">
                  <c:v>62</c:v>
                </c:pt>
                <c:pt idx="12">
                  <c:v>53</c:v>
                </c:pt>
                <c:pt idx="13">
                  <c:v>53</c:v>
                </c:pt>
                <c:pt idx="14">
                  <c:v>46</c:v>
                </c:pt>
                <c:pt idx="15">
                  <c:v>45</c:v>
                </c:pt>
                <c:pt idx="16">
                  <c:v>55</c:v>
                </c:pt>
                <c:pt idx="17">
                  <c:v>37</c:v>
                </c:pt>
                <c:pt idx="18">
                  <c:v>28</c:v>
                </c:pt>
                <c:pt idx="19">
                  <c:v>57</c:v>
                </c:pt>
                <c:pt idx="20">
                  <c:v>45</c:v>
                </c:pt>
                <c:pt idx="21">
                  <c:v>44</c:v>
                </c:pt>
                <c:pt idx="22">
                  <c:v>34</c:v>
                </c:pt>
                <c:pt idx="23">
                  <c:v>49</c:v>
                </c:pt>
                <c:pt idx="24">
                  <c:v>41</c:v>
                </c:pt>
                <c:pt idx="25">
                  <c:v>39</c:v>
                </c:pt>
                <c:pt idx="26">
                  <c:v>31</c:v>
                </c:pt>
                <c:pt idx="27">
                  <c:v>10</c:v>
                </c:pt>
                <c:pt idx="28">
                  <c:v>8</c:v>
                </c:pt>
                <c:pt idx="29">
                  <c:v>39</c:v>
                </c:pt>
                <c:pt idx="30">
                  <c:v>82</c:v>
                </c:pt>
                <c:pt idx="31">
                  <c:v>90</c:v>
                </c:pt>
                <c:pt idx="32">
                  <c:v>76</c:v>
                </c:pt>
                <c:pt idx="33">
                  <c:v>89</c:v>
                </c:pt>
                <c:pt idx="34">
                  <c:v>97</c:v>
                </c:pt>
                <c:pt idx="35">
                  <c:v>95</c:v>
                </c:pt>
                <c:pt idx="36">
                  <c:v>90</c:v>
                </c:pt>
                <c:pt idx="37">
                  <c:v>88</c:v>
                </c:pt>
                <c:pt idx="38">
                  <c:v>94</c:v>
                </c:pt>
                <c:pt idx="39">
                  <c:v>96</c:v>
                </c:pt>
                <c:pt idx="40">
                  <c:v>98</c:v>
                </c:pt>
                <c:pt idx="41">
                  <c:v>96</c:v>
                </c:pt>
                <c:pt idx="42">
                  <c:v>94</c:v>
                </c:pt>
                <c:pt idx="43">
                  <c:v>96</c:v>
                </c:pt>
                <c:pt idx="44">
                  <c:v>98</c:v>
                </c:pt>
                <c:pt idx="45">
                  <c:v>98</c:v>
                </c:pt>
                <c:pt idx="46">
                  <c:v>98</c:v>
                </c:pt>
                <c:pt idx="47">
                  <c:v>98</c:v>
                </c:pt>
                <c:pt idx="48">
                  <c:v>95</c:v>
                </c:pt>
                <c:pt idx="49">
                  <c:v>92</c:v>
                </c:pt>
                <c:pt idx="50">
                  <c:v>83</c:v>
                </c:pt>
                <c:pt idx="51">
                  <c:v>63</c:v>
                </c:pt>
                <c:pt idx="52">
                  <c:v>50</c:v>
                </c:pt>
                <c:pt idx="53">
                  <c:v>43</c:v>
                </c:pt>
                <c:pt idx="54">
                  <c:v>42</c:v>
                </c:pt>
                <c:pt idx="55">
                  <c:v>41</c:v>
                </c:pt>
                <c:pt idx="56">
                  <c:v>41</c:v>
                </c:pt>
                <c:pt idx="57">
                  <c:v>25</c:v>
                </c:pt>
                <c:pt idx="58">
                  <c:v>23</c:v>
                </c:pt>
                <c:pt idx="59">
                  <c:v>23</c:v>
                </c:pt>
                <c:pt idx="60">
                  <c:v>40</c:v>
                </c:pt>
                <c:pt idx="61">
                  <c:v>22</c:v>
                </c:pt>
                <c:pt idx="62">
                  <c:v>37</c:v>
                </c:pt>
                <c:pt idx="63">
                  <c:v>27</c:v>
                </c:pt>
                <c:pt idx="64">
                  <c:v>26</c:v>
                </c:pt>
                <c:pt idx="65">
                  <c:v>34</c:v>
                </c:pt>
                <c:pt idx="66">
                  <c:v>20</c:v>
                </c:pt>
                <c:pt idx="67">
                  <c:v>21</c:v>
                </c:pt>
                <c:pt idx="68">
                  <c:v>35</c:v>
                </c:pt>
                <c:pt idx="69">
                  <c:v>23</c:v>
                </c:pt>
                <c:pt idx="70">
                  <c:v>9</c:v>
                </c:pt>
                <c:pt idx="71">
                  <c:v>13</c:v>
                </c:pt>
                <c:pt idx="72">
                  <c:v>11</c:v>
                </c:pt>
                <c:pt idx="73">
                  <c:v>11</c:v>
                </c:pt>
                <c:pt idx="74">
                  <c:v>9</c:v>
                </c:pt>
                <c:pt idx="75">
                  <c:v>2</c:v>
                </c:pt>
                <c:pt idx="76">
                  <c:v>3</c:v>
                </c:pt>
                <c:pt idx="77">
                  <c:v>5</c:v>
                </c:pt>
                <c:pt idx="78">
                  <c:v>4</c:v>
                </c:pt>
                <c:pt idx="79">
                  <c:v>10</c:v>
                </c:pt>
                <c:pt idx="80">
                  <c:v>14</c:v>
                </c:pt>
                <c:pt idx="81">
                  <c:v>17</c:v>
                </c:pt>
                <c:pt idx="82">
                  <c:v>4</c:v>
                </c:pt>
                <c:pt idx="83">
                  <c:v>2</c:v>
                </c:pt>
                <c:pt idx="84">
                  <c:v>6</c:v>
                </c:pt>
                <c:pt idx="85">
                  <c:v>4</c:v>
                </c:pt>
                <c:pt idx="86">
                  <c:v>13</c:v>
                </c:pt>
                <c:pt idx="87">
                  <c:v>13</c:v>
                </c:pt>
                <c:pt idx="88">
                  <c:v>3</c:v>
                </c:pt>
                <c:pt idx="89">
                  <c:v>5</c:v>
                </c:pt>
                <c:pt idx="90">
                  <c:v>6</c:v>
                </c:pt>
                <c:pt idx="91">
                  <c:v>6</c:v>
                </c:pt>
                <c:pt idx="92">
                  <c:v>8</c:v>
                </c:pt>
                <c:pt idx="93">
                  <c:v>8</c:v>
                </c:pt>
                <c:pt idx="94">
                  <c:v>4</c:v>
                </c:pt>
                <c:pt idx="95">
                  <c:v>7</c:v>
                </c:pt>
                <c:pt idx="96">
                  <c:v>37</c:v>
                </c:pt>
                <c:pt idx="97">
                  <c:v>40</c:v>
                </c:pt>
                <c:pt idx="98">
                  <c:v>39</c:v>
                </c:pt>
              </c:numCache>
            </c:numRef>
          </c:val>
          <c:smooth val="0"/>
        </c:ser>
        <c:dLbls>
          <c:showLegendKey val="0"/>
          <c:showVal val="0"/>
          <c:showCatName val="0"/>
          <c:showSerName val="0"/>
          <c:showPercent val="0"/>
          <c:showBubbleSize val="0"/>
        </c:dLbls>
        <c:marker val="1"/>
        <c:smooth val="0"/>
        <c:axId val="146998784"/>
        <c:axId val="128381440"/>
      </c:lineChart>
      <c:catAx>
        <c:axId val="1469987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8381440"/>
        <c:crosses val="autoZero"/>
        <c:auto val="1"/>
        <c:lblAlgn val="ctr"/>
        <c:lblOffset val="100"/>
        <c:noMultiLvlLbl val="0"/>
      </c:catAx>
      <c:valAx>
        <c:axId val="128381440"/>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6998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'Ark1'!$C$1</c:f>
              <c:strCache>
                <c:ptCount val="1"/>
                <c:pt idx="0">
                  <c:v>Serie 2</c:v>
                </c:pt>
              </c:strCache>
            </c:strRef>
          </c:tx>
          <c:spPr>
            <a:ln w="28575" cap="rnd">
              <a:solidFill>
                <a:schemeClr val="accent1"/>
              </a:solidFill>
              <a:round/>
            </a:ln>
            <a:effectLst/>
          </c:spPr>
          <c:marker>
            <c:symbol val="none"/>
          </c:marker>
          <c:cat>
            <c:strRef>
              <c:f>'Ark1'!$A$2:$A$42</c:f>
              <c:strCache>
                <c:ptCount val="40"/>
                <c:pt idx="9">
                  <c:v>1k</c:v>
                </c:pt>
                <c:pt idx="19">
                  <c:v>2k</c:v>
                </c:pt>
                <c:pt idx="29">
                  <c:v>3k</c:v>
                </c:pt>
                <c:pt idx="39">
                  <c:v>4k</c:v>
                </c:pt>
              </c:strCache>
            </c:strRef>
          </c:cat>
          <c:val>
            <c:numRef>
              <c:f>'Ark1'!$C$2:$C$42</c:f>
              <c:numCache>
                <c:formatCode>General</c:formatCode>
                <c:ptCount val="41"/>
                <c:pt idx="0">
                  <c:v>56</c:v>
                </c:pt>
                <c:pt idx="1">
                  <c:v>50</c:v>
                </c:pt>
                <c:pt idx="2">
                  <c:v>51</c:v>
                </c:pt>
                <c:pt idx="3">
                  <c:v>58</c:v>
                </c:pt>
                <c:pt idx="4">
                  <c:v>52</c:v>
                </c:pt>
                <c:pt idx="5">
                  <c:v>65</c:v>
                </c:pt>
                <c:pt idx="6">
                  <c:v>56</c:v>
                </c:pt>
                <c:pt idx="7">
                  <c:v>54</c:v>
                </c:pt>
                <c:pt idx="8">
                  <c:v>55</c:v>
                </c:pt>
                <c:pt idx="9">
                  <c:v>55</c:v>
                </c:pt>
                <c:pt idx="10">
                  <c:v>58</c:v>
                </c:pt>
                <c:pt idx="11">
                  <c:v>59</c:v>
                </c:pt>
                <c:pt idx="12">
                  <c:v>60</c:v>
                </c:pt>
                <c:pt idx="13">
                  <c:v>66</c:v>
                </c:pt>
                <c:pt idx="14">
                  <c:v>64</c:v>
                </c:pt>
                <c:pt idx="15">
                  <c:v>64</c:v>
                </c:pt>
                <c:pt idx="16">
                  <c:v>62</c:v>
                </c:pt>
                <c:pt idx="17">
                  <c:v>56</c:v>
                </c:pt>
                <c:pt idx="18">
                  <c:v>71</c:v>
                </c:pt>
                <c:pt idx="19">
                  <c:v>48</c:v>
                </c:pt>
                <c:pt idx="20">
                  <c:v>59</c:v>
                </c:pt>
                <c:pt idx="21">
                  <c:v>75</c:v>
                </c:pt>
                <c:pt idx="22">
                  <c:v>63</c:v>
                </c:pt>
                <c:pt idx="23">
                  <c:v>65</c:v>
                </c:pt>
                <c:pt idx="24">
                  <c:v>61</c:v>
                </c:pt>
                <c:pt idx="25">
                  <c:v>58</c:v>
                </c:pt>
                <c:pt idx="26">
                  <c:v>63</c:v>
                </c:pt>
                <c:pt idx="27">
                  <c:v>56</c:v>
                </c:pt>
                <c:pt idx="28">
                  <c:v>61</c:v>
                </c:pt>
                <c:pt idx="29">
                  <c:v>52</c:v>
                </c:pt>
                <c:pt idx="30">
                  <c:v>56</c:v>
                </c:pt>
                <c:pt idx="31">
                  <c:v>49</c:v>
                </c:pt>
                <c:pt idx="32">
                  <c:v>47</c:v>
                </c:pt>
                <c:pt idx="33">
                  <c:v>52</c:v>
                </c:pt>
                <c:pt idx="34">
                  <c:v>58</c:v>
                </c:pt>
                <c:pt idx="35">
                  <c:v>60</c:v>
                </c:pt>
                <c:pt idx="36">
                  <c:v>58</c:v>
                </c:pt>
                <c:pt idx="37">
                  <c:v>60</c:v>
                </c:pt>
                <c:pt idx="38">
                  <c:v>62</c:v>
                </c:pt>
                <c:pt idx="39">
                  <c:v>58</c:v>
                </c:pt>
              </c:numCache>
            </c:numRef>
          </c:val>
          <c:smooth val="0"/>
        </c:ser>
        <c:ser>
          <c:idx val="1"/>
          <c:order val="1"/>
          <c:tx>
            <c:strRef>
              <c:f>'Ark1'!$D$1</c:f>
              <c:strCache>
                <c:ptCount val="1"/>
                <c:pt idx="0">
                  <c:v>Serie 3</c:v>
                </c:pt>
              </c:strCache>
            </c:strRef>
          </c:tx>
          <c:spPr>
            <a:ln w="28575" cap="rnd">
              <a:solidFill>
                <a:schemeClr val="bg2">
                  <a:lumMod val="75000"/>
                </a:schemeClr>
              </a:solidFill>
              <a:prstDash val="dash"/>
              <a:round/>
            </a:ln>
            <a:effectLst/>
          </c:spPr>
          <c:marker>
            <c:symbol val="none"/>
          </c:marker>
          <c:cat>
            <c:strRef>
              <c:f>'Ark1'!$A$2:$A$42</c:f>
              <c:strCache>
                <c:ptCount val="40"/>
                <c:pt idx="9">
                  <c:v>1k</c:v>
                </c:pt>
                <c:pt idx="19">
                  <c:v>2k</c:v>
                </c:pt>
                <c:pt idx="29">
                  <c:v>3k</c:v>
                </c:pt>
                <c:pt idx="39">
                  <c:v>4k</c:v>
                </c:pt>
              </c:strCache>
            </c:strRef>
          </c:cat>
          <c:val>
            <c:numRef>
              <c:f>'Ark1'!$D$2:$D$42</c:f>
              <c:numCache>
                <c:formatCode>General</c:formatCode>
                <c:ptCount val="41"/>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pt idx="30">
                  <c:v>50</c:v>
                </c:pt>
                <c:pt idx="31">
                  <c:v>50</c:v>
                </c:pt>
                <c:pt idx="32">
                  <c:v>50</c:v>
                </c:pt>
                <c:pt idx="33">
                  <c:v>50</c:v>
                </c:pt>
                <c:pt idx="34">
                  <c:v>50</c:v>
                </c:pt>
                <c:pt idx="35">
                  <c:v>50</c:v>
                </c:pt>
                <c:pt idx="36">
                  <c:v>50</c:v>
                </c:pt>
                <c:pt idx="37">
                  <c:v>50</c:v>
                </c:pt>
                <c:pt idx="38">
                  <c:v>50</c:v>
                </c:pt>
                <c:pt idx="39">
                  <c:v>50</c:v>
                </c:pt>
                <c:pt idx="40">
                  <c:v>50</c:v>
                </c:pt>
              </c:numCache>
            </c:numRef>
          </c:val>
          <c:smooth val="0"/>
        </c:ser>
        <c:dLbls>
          <c:showLegendKey val="0"/>
          <c:showVal val="0"/>
          <c:showCatName val="0"/>
          <c:showSerName val="0"/>
          <c:showPercent val="0"/>
          <c:showBubbleSize val="0"/>
        </c:dLbls>
        <c:marker val="1"/>
        <c:smooth val="0"/>
        <c:axId val="10190848"/>
        <c:axId val="127272640"/>
      </c:lineChart>
      <c:catAx>
        <c:axId val="10190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7272640"/>
        <c:crosses val="autoZero"/>
        <c:auto val="1"/>
        <c:lblAlgn val="ctr"/>
        <c:lblOffset val="100"/>
        <c:noMultiLvlLbl val="0"/>
      </c:catAx>
      <c:valAx>
        <c:axId val="1272726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0190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'Ark1'!$B$1</c:f>
              <c:strCache>
                <c:ptCount val="1"/>
                <c:pt idx="0">
                  <c:v>Learning AI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'Ark1'!$A$2:$A$4</c:f>
              <c:strCache>
                <c:ptCount val="3"/>
                <c:pt idx="0">
                  <c:v>Tower Destroyed</c:v>
                </c:pt>
                <c:pt idx="1">
                  <c:v>Hero Killed</c:v>
                </c:pt>
                <c:pt idx="2">
                  <c:v>Creep Score Reached</c:v>
                </c:pt>
              </c:strCache>
            </c:strRef>
          </c:cat>
          <c:val>
            <c:numRef>
              <c:f>'Ark1'!$B$2:$B$4</c:f>
              <c:numCache>
                <c:formatCode>General</c:formatCode>
                <c:ptCount val="3"/>
                <c:pt idx="0">
                  <c:v>39</c:v>
                </c:pt>
                <c:pt idx="1">
                  <c:v>19</c:v>
                </c:pt>
                <c:pt idx="2">
                  <c:v>1.5</c:v>
                </c:pt>
              </c:numCache>
            </c:numRef>
          </c:val>
        </c:ser>
        <c:ser>
          <c:idx val="1"/>
          <c:order val="1"/>
          <c:tx>
            <c:strRef>
              <c:f>'Ark1'!$C$1</c:f>
              <c:strCache>
                <c:ptCount val="1"/>
                <c:pt idx="0">
                  <c:v>Game AI</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'Ark1'!$A$2:$A$4</c:f>
              <c:strCache>
                <c:ptCount val="3"/>
                <c:pt idx="0">
                  <c:v>Tower Destroyed</c:v>
                </c:pt>
                <c:pt idx="1">
                  <c:v>Hero Killed</c:v>
                </c:pt>
                <c:pt idx="2">
                  <c:v>Creep Score Reached</c:v>
                </c:pt>
              </c:strCache>
            </c:strRef>
          </c:cat>
          <c:val>
            <c:numRef>
              <c:f>'Ark1'!$C$2:$C$4</c:f>
              <c:numCache>
                <c:formatCode>General</c:formatCode>
                <c:ptCount val="3"/>
                <c:pt idx="0">
                  <c:v>38</c:v>
                </c:pt>
                <c:pt idx="1">
                  <c:v>2</c:v>
                </c:pt>
                <c:pt idx="2">
                  <c:v>0.5</c:v>
                </c:pt>
              </c:numCache>
            </c:numRef>
          </c:val>
        </c:ser>
        <c:dLbls>
          <c:dLblPos val="outEnd"/>
          <c:showLegendKey val="0"/>
          <c:showVal val="1"/>
          <c:showCatName val="0"/>
          <c:showSerName val="0"/>
          <c:showPercent val="0"/>
          <c:showBubbleSize val="0"/>
        </c:dLbls>
        <c:gapWidth val="219"/>
        <c:axId val="10273280"/>
        <c:axId val="127274368"/>
      </c:barChart>
      <c:catAx>
        <c:axId val="102732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7274368"/>
        <c:crosses val="autoZero"/>
        <c:auto val="1"/>
        <c:lblAlgn val="ctr"/>
        <c:lblOffset val="100"/>
        <c:noMultiLvlLbl val="0"/>
      </c:catAx>
      <c:valAx>
        <c:axId val="1272743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smtClean="0"/>
                  <a:t>% </a:t>
                </a:r>
                <a:r>
                  <a:rPr lang="en-GB" baseline="0" dirty="0" smtClean="0"/>
                  <a:t>of games won through this strategy</a:t>
                </a:r>
                <a:endParaRPr lang="en-GB"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027328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'Ark1'!$H$1</c:f>
              <c:strCache>
                <c:ptCount val="1"/>
                <c:pt idx="0">
                  <c:v>Serie 7</c:v>
                </c:pt>
              </c:strCache>
            </c:strRef>
          </c:tx>
          <c:spPr>
            <a:ln w="38100" cap="rnd">
              <a:solidFill>
                <a:schemeClr val="accent2"/>
              </a:solidFill>
              <a:round/>
            </a:ln>
            <a:effectLst/>
          </c:spPr>
          <c:marker>
            <c:symbol val="none"/>
          </c:marker>
          <c:cat>
            <c:strRef>
              <c:f>'Ark1'!$A$2:$A$102</c:f>
              <c:strCache>
                <c:ptCount val="99"/>
                <c:pt idx="23">
                  <c:v>10k</c:v>
                </c:pt>
                <c:pt idx="48">
                  <c:v>20k</c:v>
                </c:pt>
                <c:pt idx="73">
                  <c:v>30k</c:v>
                </c:pt>
                <c:pt idx="98">
                  <c:v>40k</c:v>
                </c:pt>
              </c:strCache>
            </c:strRef>
          </c:cat>
          <c:val>
            <c:numRef>
              <c:f>'Ark1'!$H$2:$H$102</c:f>
              <c:numCache>
                <c:formatCode>General</c:formatCode>
                <c:ptCount val="101"/>
                <c:pt idx="0">
                  <c:v>26</c:v>
                </c:pt>
                <c:pt idx="1">
                  <c:v>30</c:v>
                </c:pt>
                <c:pt idx="2">
                  <c:v>35</c:v>
                </c:pt>
                <c:pt idx="3">
                  <c:v>36</c:v>
                </c:pt>
                <c:pt idx="4">
                  <c:v>34</c:v>
                </c:pt>
                <c:pt idx="5">
                  <c:v>29</c:v>
                </c:pt>
                <c:pt idx="6">
                  <c:v>34</c:v>
                </c:pt>
                <c:pt idx="7">
                  <c:v>34</c:v>
                </c:pt>
                <c:pt idx="8">
                  <c:v>23</c:v>
                </c:pt>
                <c:pt idx="9">
                  <c:v>22</c:v>
                </c:pt>
                <c:pt idx="10">
                  <c:v>24</c:v>
                </c:pt>
                <c:pt idx="11">
                  <c:v>20</c:v>
                </c:pt>
                <c:pt idx="12">
                  <c:v>19</c:v>
                </c:pt>
                <c:pt idx="13">
                  <c:v>17</c:v>
                </c:pt>
                <c:pt idx="14">
                  <c:v>18</c:v>
                </c:pt>
                <c:pt idx="15">
                  <c:v>22</c:v>
                </c:pt>
                <c:pt idx="16">
                  <c:v>19</c:v>
                </c:pt>
                <c:pt idx="17">
                  <c:v>20</c:v>
                </c:pt>
                <c:pt idx="18">
                  <c:v>26</c:v>
                </c:pt>
                <c:pt idx="19">
                  <c:v>28</c:v>
                </c:pt>
                <c:pt idx="20">
                  <c:v>34</c:v>
                </c:pt>
                <c:pt idx="21">
                  <c:v>36</c:v>
                </c:pt>
                <c:pt idx="22">
                  <c:v>33</c:v>
                </c:pt>
                <c:pt idx="23">
                  <c:v>32</c:v>
                </c:pt>
                <c:pt idx="24">
                  <c:v>34</c:v>
                </c:pt>
                <c:pt idx="25">
                  <c:v>31</c:v>
                </c:pt>
                <c:pt idx="26">
                  <c:v>34</c:v>
                </c:pt>
                <c:pt idx="27">
                  <c:v>32</c:v>
                </c:pt>
                <c:pt idx="28">
                  <c:v>36</c:v>
                </c:pt>
                <c:pt idx="29">
                  <c:v>28</c:v>
                </c:pt>
                <c:pt idx="30">
                  <c:v>33</c:v>
                </c:pt>
                <c:pt idx="31">
                  <c:v>42</c:v>
                </c:pt>
                <c:pt idx="32">
                  <c:v>27</c:v>
                </c:pt>
                <c:pt idx="33">
                  <c:v>40</c:v>
                </c:pt>
                <c:pt idx="34">
                  <c:v>32</c:v>
                </c:pt>
                <c:pt idx="35">
                  <c:v>20</c:v>
                </c:pt>
                <c:pt idx="36">
                  <c:v>29</c:v>
                </c:pt>
                <c:pt idx="37">
                  <c:v>36</c:v>
                </c:pt>
                <c:pt idx="38">
                  <c:v>24</c:v>
                </c:pt>
                <c:pt idx="39">
                  <c:v>31</c:v>
                </c:pt>
                <c:pt idx="40">
                  <c:v>28</c:v>
                </c:pt>
                <c:pt idx="41">
                  <c:v>40</c:v>
                </c:pt>
                <c:pt idx="42">
                  <c:v>22</c:v>
                </c:pt>
                <c:pt idx="43">
                  <c:v>28</c:v>
                </c:pt>
                <c:pt idx="44">
                  <c:v>20</c:v>
                </c:pt>
                <c:pt idx="45">
                  <c:v>15</c:v>
                </c:pt>
                <c:pt idx="46">
                  <c:v>40</c:v>
                </c:pt>
                <c:pt idx="47">
                  <c:v>28</c:v>
                </c:pt>
                <c:pt idx="48">
                  <c:v>17</c:v>
                </c:pt>
                <c:pt idx="49">
                  <c:v>20</c:v>
                </c:pt>
                <c:pt idx="50">
                  <c:v>41</c:v>
                </c:pt>
                <c:pt idx="51">
                  <c:v>12</c:v>
                </c:pt>
                <c:pt idx="52">
                  <c:v>8</c:v>
                </c:pt>
                <c:pt idx="53">
                  <c:v>6</c:v>
                </c:pt>
                <c:pt idx="54">
                  <c:v>5</c:v>
                </c:pt>
                <c:pt idx="55">
                  <c:v>9</c:v>
                </c:pt>
                <c:pt idx="56">
                  <c:v>17</c:v>
                </c:pt>
                <c:pt idx="57">
                  <c:v>11</c:v>
                </c:pt>
                <c:pt idx="58">
                  <c:v>14</c:v>
                </c:pt>
                <c:pt idx="59">
                  <c:v>5</c:v>
                </c:pt>
                <c:pt idx="60">
                  <c:v>18</c:v>
                </c:pt>
                <c:pt idx="61">
                  <c:v>44</c:v>
                </c:pt>
                <c:pt idx="62">
                  <c:v>84</c:v>
                </c:pt>
                <c:pt idx="63">
                  <c:v>62</c:v>
                </c:pt>
                <c:pt idx="64">
                  <c:v>36</c:v>
                </c:pt>
                <c:pt idx="65">
                  <c:v>15</c:v>
                </c:pt>
                <c:pt idx="66">
                  <c:v>35</c:v>
                </c:pt>
                <c:pt idx="67">
                  <c:v>28</c:v>
                </c:pt>
                <c:pt idx="68">
                  <c:v>31</c:v>
                </c:pt>
                <c:pt idx="69">
                  <c:v>11</c:v>
                </c:pt>
                <c:pt idx="70">
                  <c:v>31</c:v>
                </c:pt>
                <c:pt idx="71">
                  <c:v>11</c:v>
                </c:pt>
                <c:pt idx="72">
                  <c:v>22</c:v>
                </c:pt>
                <c:pt idx="73">
                  <c:v>24</c:v>
                </c:pt>
                <c:pt idx="74">
                  <c:v>21</c:v>
                </c:pt>
                <c:pt idx="75">
                  <c:v>25</c:v>
                </c:pt>
                <c:pt idx="76">
                  <c:v>14</c:v>
                </c:pt>
                <c:pt idx="77">
                  <c:v>7</c:v>
                </c:pt>
                <c:pt idx="78">
                  <c:v>10</c:v>
                </c:pt>
                <c:pt idx="79">
                  <c:v>5</c:v>
                </c:pt>
                <c:pt idx="80">
                  <c:v>5</c:v>
                </c:pt>
                <c:pt idx="81">
                  <c:v>20</c:v>
                </c:pt>
                <c:pt idx="82">
                  <c:v>11</c:v>
                </c:pt>
                <c:pt idx="83">
                  <c:v>5</c:v>
                </c:pt>
                <c:pt idx="84">
                  <c:v>2</c:v>
                </c:pt>
                <c:pt idx="85">
                  <c:v>9</c:v>
                </c:pt>
                <c:pt idx="86">
                  <c:v>7</c:v>
                </c:pt>
                <c:pt idx="87">
                  <c:v>5</c:v>
                </c:pt>
                <c:pt idx="88">
                  <c:v>21</c:v>
                </c:pt>
                <c:pt idx="89">
                  <c:v>12</c:v>
                </c:pt>
                <c:pt idx="90">
                  <c:v>9</c:v>
                </c:pt>
                <c:pt idx="91">
                  <c:v>12</c:v>
                </c:pt>
                <c:pt idx="92">
                  <c:v>24</c:v>
                </c:pt>
                <c:pt idx="93">
                  <c:v>4</c:v>
                </c:pt>
                <c:pt idx="94">
                  <c:v>4</c:v>
                </c:pt>
                <c:pt idx="95">
                  <c:v>7</c:v>
                </c:pt>
                <c:pt idx="96">
                  <c:v>21</c:v>
                </c:pt>
                <c:pt idx="97">
                  <c:v>5</c:v>
                </c:pt>
                <c:pt idx="98">
                  <c:v>15</c:v>
                </c:pt>
                <c:pt idx="99">
                  <c:v>4</c:v>
                </c:pt>
                <c:pt idx="100">
                  <c:v>1</c:v>
                </c:pt>
              </c:numCache>
            </c:numRef>
          </c:val>
          <c:smooth val="0"/>
        </c:ser>
        <c:dLbls>
          <c:showLegendKey val="0"/>
          <c:showVal val="0"/>
          <c:showCatName val="0"/>
          <c:showSerName val="0"/>
          <c:showPercent val="0"/>
          <c:showBubbleSize val="0"/>
        </c:dLbls>
        <c:marker val="1"/>
        <c:smooth val="0"/>
        <c:axId val="127433216"/>
        <c:axId val="123119296"/>
      </c:lineChart>
      <c:catAx>
        <c:axId val="127433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3119296"/>
        <c:crosses val="autoZero"/>
        <c:auto val="1"/>
        <c:lblAlgn val="ctr"/>
        <c:lblOffset val="100"/>
        <c:noMultiLvlLbl val="0"/>
      </c:catAx>
      <c:valAx>
        <c:axId val="12311929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7433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'Ark1'!$I$1</c:f>
              <c:strCache>
                <c:ptCount val="1"/>
                <c:pt idx="0">
                  <c:v>Serie 8</c:v>
                </c:pt>
              </c:strCache>
            </c:strRef>
          </c:tx>
          <c:spPr>
            <a:ln w="38100" cap="rnd">
              <a:solidFill>
                <a:schemeClr val="accent6"/>
              </a:solidFill>
              <a:round/>
            </a:ln>
            <a:effectLst/>
          </c:spPr>
          <c:marker>
            <c:symbol val="none"/>
          </c:marker>
          <c:cat>
            <c:strRef>
              <c:f>'Ark1'!$A$2:$A$102</c:f>
              <c:strCache>
                <c:ptCount val="99"/>
                <c:pt idx="23">
                  <c:v>10k</c:v>
                </c:pt>
                <c:pt idx="48">
                  <c:v>20k</c:v>
                </c:pt>
                <c:pt idx="73">
                  <c:v>30k</c:v>
                </c:pt>
                <c:pt idx="98">
                  <c:v>40k</c:v>
                </c:pt>
              </c:strCache>
            </c:strRef>
          </c:cat>
          <c:val>
            <c:numRef>
              <c:f>'Ark1'!$I$2:$I$102</c:f>
              <c:numCache>
                <c:formatCode>General</c:formatCode>
                <c:ptCount val="101"/>
                <c:pt idx="0">
                  <c:v>74</c:v>
                </c:pt>
                <c:pt idx="1">
                  <c:v>70</c:v>
                </c:pt>
                <c:pt idx="2">
                  <c:v>65</c:v>
                </c:pt>
                <c:pt idx="3">
                  <c:v>64</c:v>
                </c:pt>
                <c:pt idx="4">
                  <c:v>66</c:v>
                </c:pt>
                <c:pt idx="5">
                  <c:v>71</c:v>
                </c:pt>
                <c:pt idx="6">
                  <c:v>66</c:v>
                </c:pt>
                <c:pt idx="7">
                  <c:v>66</c:v>
                </c:pt>
                <c:pt idx="8">
                  <c:v>77</c:v>
                </c:pt>
                <c:pt idx="9">
                  <c:v>78</c:v>
                </c:pt>
                <c:pt idx="10">
                  <c:v>76</c:v>
                </c:pt>
                <c:pt idx="11">
                  <c:v>80</c:v>
                </c:pt>
                <c:pt idx="12">
                  <c:v>81</c:v>
                </c:pt>
                <c:pt idx="13">
                  <c:v>83</c:v>
                </c:pt>
                <c:pt idx="14">
                  <c:v>82</c:v>
                </c:pt>
                <c:pt idx="15">
                  <c:v>78</c:v>
                </c:pt>
                <c:pt idx="16">
                  <c:v>81</c:v>
                </c:pt>
                <c:pt idx="17">
                  <c:v>80</c:v>
                </c:pt>
                <c:pt idx="18">
                  <c:v>74</c:v>
                </c:pt>
                <c:pt idx="19">
                  <c:v>72</c:v>
                </c:pt>
                <c:pt idx="20">
                  <c:v>66</c:v>
                </c:pt>
                <c:pt idx="21">
                  <c:v>64</c:v>
                </c:pt>
                <c:pt idx="22">
                  <c:v>67</c:v>
                </c:pt>
                <c:pt idx="23">
                  <c:v>68</c:v>
                </c:pt>
                <c:pt idx="24">
                  <c:v>66</c:v>
                </c:pt>
                <c:pt idx="25">
                  <c:v>69</c:v>
                </c:pt>
                <c:pt idx="26">
                  <c:v>66</c:v>
                </c:pt>
                <c:pt idx="27">
                  <c:v>68</c:v>
                </c:pt>
                <c:pt idx="28">
                  <c:v>64</c:v>
                </c:pt>
                <c:pt idx="29">
                  <c:v>72</c:v>
                </c:pt>
                <c:pt idx="30">
                  <c:v>67</c:v>
                </c:pt>
                <c:pt idx="31">
                  <c:v>58</c:v>
                </c:pt>
                <c:pt idx="32">
                  <c:v>73</c:v>
                </c:pt>
                <c:pt idx="33">
                  <c:v>60</c:v>
                </c:pt>
                <c:pt idx="34">
                  <c:v>68</c:v>
                </c:pt>
                <c:pt idx="35">
                  <c:v>80</c:v>
                </c:pt>
                <c:pt idx="36">
                  <c:v>71</c:v>
                </c:pt>
                <c:pt idx="37">
                  <c:v>64</c:v>
                </c:pt>
                <c:pt idx="38">
                  <c:v>76</c:v>
                </c:pt>
                <c:pt idx="39">
                  <c:v>69</c:v>
                </c:pt>
                <c:pt idx="40">
                  <c:v>72</c:v>
                </c:pt>
                <c:pt idx="41">
                  <c:v>60</c:v>
                </c:pt>
                <c:pt idx="42">
                  <c:v>78</c:v>
                </c:pt>
                <c:pt idx="43">
                  <c:v>72</c:v>
                </c:pt>
                <c:pt idx="44">
                  <c:v>80</c:v>
                </c:pt>
                <c:pt idx="45">
                  <c:v>85</c:v>
                </c:pt>
                <c:pt idx="46">
                  <c:v>60</c:v>
                </c:pt>
                <c:pt idx="47">
                  <c:v>72</c:v>
                </c:pt>
                <c:pt idx="48">
                  <c:v>83</c:v>
                </c:pt>
                <c:pt idx="49">
                  <c:v>80</c:v>
                </c:pt>
                <c:pt idx="50">
                  <c:v>59</c:v>
                </c:pt>
                <c:pt idx="51">
                  <c:v>88</c:v>
                </c:pt>
                <c:pt idx="52">
                  <c:v>92</c:v>
                </c:pt>
                <c:pt idx="53">
                  <c:v>94</c:v>
                </c:pt>
                <c:pt idx="54">
                  <c:v>95</c:v>
                </c:pt>
                <c:pt idx="55">
                  <c:v>91</c:v>
                </c:pt>
                <c:pt idx="56">
                  <c:v>83</c:v>
                </c:pt>
                <c:pt idx="57">
                  <c:v>89</c:v>
                </c:pt>
                <c:pt idx="58">
                  <c:v>86</c:v>
                </c:pt>
                <c:pt idx="59">
                  <c:v>95</c:v>
                </c:pt>
                <c:pt idx="60">
                  <c:v>82</c:v>
                </c:pt>
                <c:pt idx="61">
                  <c:v>56</c:v>
                </c:pt>
                <c:pt idx="62">
                  <c:v>16</c:v>
                </c:pt>
                <c:pt idx="63">
                  <c:v>38</c:v>
                </c:pt>
                <c:pt idx="64">
                  <c:v>64</c:v>
                </c:pt>
                <c:pt idx="65">
                  <c:v>85</c:v>
                </c:pt>
                <c:pt idx="66">
                  <c:v>65</c:v>
                </c:pt>
                <c:pt idx="67">
                  <c:v>72</c:v>
                </c:pt>
                <c:pt idx="68">
                  <c:v>69</c:v>
                </c:pt>
                <c:pt idx="69">
                  <c:v>89</c:v>
                </c:pt>
                <c:pt idx="70">
                  <c:v>69</c:v>
                </c:pt>
                <c:pt idx="71">
                  <c:v>89</c:v>
                </c:pt>
                <c:pt idx="72">
                  <c:v>78</c:v>
                </c:pt>
                <c:pt idx="73">
                  <c:v>76</c:v>
                </c:pt>
                <c:pt idx="74">
                  <c:v>79</c:v>
                </c:pt>
                <c:pt idx="75">
                  <c:v>75</c:v>
                </c:pt>
                <c:pt idx="76">
                  <c:v>86</c:v>
                </c:pt>
                <c:pt idx="77">
                  <c:v>93</c:v>
                </c:pt>
                <c:pt idx="78">
                  <c:v>90</c:v>
                </c:pt>
                <c:pt idx="79">
                  <c:v>95</c:v>
                </c:pt>
                <c:pt idx="80">
                  <c:v>95</c:v>
                </c:pt>
                <c:pt idx="81">
                  <c:v>80</c:v>
                </c:pt>
                <c:pt idx="82">
                  <c:v>89</c:v>
                </c:pt>
                <c:pt idx="83">
                  <c:v>95</c:v>
                </c:pt>
                <c:pt idx="84">
                  <c:v>98</c:v>
                </c:pt>
                <c:pt idx="85">
                  <c:v>91</c:v>
                </c:pt>
                <c:pt idx="86">
                  <c:v>93</c:v>
                </c:pt>
                <c:pt idx="87">
                  <c:v>95</c:v>
                </c:pt>
                <c:pt idx="88">
                  <c:v>79</c:v>
                </c:pt>
                <c:pt idx="89">
                  <c:v>88</c:v>
                </c:pt>
                <c:pt idx="90">
                  <c:v>91</c:v>
                </c:pt>
                <c:pt idx="91">
                  <c:v>88</c:v>
                </c:pt>
                <c:pt idx="92">
                  <c:v>76</c:v>
                </c:pt>
                <c:pt idx="93">
                  <c:v>96</c:v>
                </c:pt>
                <c:pt idx="94">
                  <c:v>96</c:v>
                </c:pt>
                <c:pt idx="95">
                  <c:v>93</c:v>
                </c:pt>
                <c:pt idx="96">
                  <c:v>79</c:v>
                </c:pt>
                <c:pt idx="97">
                  <c:v>95</c:v>
                </c:pt>
                <c:pt idx="98">
                  <c:v>85</c:v>
                </c:pt>
                <c:pt idx="99">
                  <c:v>96</c:v>
                </c:pt>
              </c:numCache>
            </c:numRef>
          </c:val>
          <c:smooth val="0"/>
        </c:ser>
        <c:dLbls>
          <c:showLegendKey val="0"/>
          <c:showVal val="0"/>
          <c:showCatName val="0"/>
          <c:showSerName val="0"/>
          <c:showPercent val="0"/>
          <c:showBubbleSize val="0"/>
        </c:dLbls>
        <c:marker val="1"/>
        <c:smooth val="0"/>
        <c:axId val="126595072"/>
        <c:axId val="123122176"/>
      </c:lineChart>
      <c:catAx>
        <c:axId val="1265950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3122176"/>
        <c:crosses val="autoZero"/>
        <c:auto val="1"/>
        <c:lblAlgn val="ctr"/>
        <c:lblOffset val="100"/>
        <c:noMultiLvlLbl val="0"/>
      </c:catAx>
      <c:valAx>
        <c:axId val="12312217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659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'Ark1'!$J$1</c:f>
              <c:strCache>
                <c:ptCount val="1"/>
              </c:strCache>
            </c:strRef>
          </c:tx>
          <c:spPr>
            <a:ln w="38100" cap="rnd">
              <a:solidFill>
                <a:schemeClr val="accent1"/>
              </a:solidFill>
              <a:round/>
            </a:ln>
            <a:effectLst/>
          </c:spPr>
          <c:marker>
            <c:symbol val="none"/>
          </c:marker>
          <c:cat>
            <c:strRef>
              <c:f>'Ark1'!$A$2:$A$112</c:f>
              <c:strCache>
                <c:ptCount val="110"/>
                <c:pt idx="35">
                  <c:v>5k</c:v>
                </c:pt>
                <c:pt idx="72">
                  <c:v>10k</c:v>
                </c:pt>
                <c:pt idx="109">
                  <c:v>15k</c:v>
                </c:pt>
              </c:strCache>
            </c:strRef>
          </c:cat>
          <c:val>
            <c:numRef>
              <c:f>'Ark1'!$J$2:$J$112</c:f>
              <c:numCache>
                <c:formatCode>General</c:formatCode>
                <c:ptCount val="111"/>
                <c:pt idx="0">
                  <c:v>1</c:v>
                </c:pt>
                <c:pt idx="1">
                  <c:v>1</c:v>
                </c:pt>
                <c:pt idx="2">
                  <c:v>5</c:v>
                </c:pt>
                <c:pt idx="3">
                  <c:v>6</c:v>
                </c:pt>
                <c:pt idx="4">
                  <c:v>3</c:v>
                </c:pt>
                <c:pt idx="5">
                  <c:v>3</c:v>
                </c:pt>
                <c:pt idx="6">
                  <c:v>5</c:v>
                </c:pt>
                <c:pt idx="7">
                  <c:v>7</c:v>
                </c:pt>
                <c:pt idx="8">
                  <c:v>19</c:v>
                </c:pt>
                <c:pt idx="9">
                  <c:v>21</c:v>
                </c:pt>
                <c:pt idx="10">
                  <c:v>21</c:v>
                </c:pt>
                <c:pt idx="11">
                  <c:v>30</c:v>
                </c:pt>
                <c:pt idx="12">
                  <c:v>26</c:v>
                </c:pt>
                <c:pt idx="13">
                  <c:v>21</c:v>
                </c:pt>
                <c:pt idx="14">
                  <c:v>32</c:v>
                </c:pt>
                <c:pt idx="15">
                  <c:v>39</c:v>
                </c:pt>
                <c:pt idx="16">
                  <c:v>37</c:v>
                </c:pt>
                <c:pt idx="17">
                  <c:v>42</c:v>
                </c:pt>
                <c:pt idx="18">
                  <c:v>41</c:v>
                </c:pt>
                <c:pt idx="19">
                  <c:v>47</c:v>
                </c:pt>
                <c:pt idx="20">
                  <c:v>52</c:v>
                </c:pt>
                <c:pt idx="21">
                  <c:v>48</c:v>
                </c:pt>
                <c:pt idx="22">
                  <c:v>54</c:v>
                </c:pt>
                <c:pt idx="23">
                  <c:v>54</c:v>
                </c:pt>
                <c:pt idx="24">
                  <c:v>59</c:v>
                </c:pt>
                <c:pt idx="25">
                  <c:v>68</c:v>
                </c:pt>
                <c:pt idx="26">
                  <c:v>63</c:v>
                </c:pt>
                <c:pt idx="27">
                  <c:v>71</c:v>
                </c:pt>
                <c:pt idx="28">
                  <c:v>72</c:v>
                </c:pt>
                <c:pt idx="29">
                  <c:v>71</c:v>
                </c:pt>
                <c:pt idx="30">
                  <c:v>74</c:v>
                </c:pt>
                <c:pt idx="31">
                  <c:v>79</c:v>
                </c:pt>
                <c:pt idx="32">
                  <c:v>70</c:v>
                </c:pt>
                <c:pt idx="33">
                  <c:v>71</c:v>
                </c:pt>
                <c:pt idx="34">
                  <c:v>79</c:v>
                </c:pt>
                <c:pt idx="35">
                  <c:v>76</c:v>
                </c:pt>
                <c:pt idx="36">
                  <c:v>78</c:v>
                </c:pt>
                <c:pt idx="37">
                  <c:v>74</c:v>
                </c:pt>
                <c:pt idx="38">
                  <c:v>83</c:v>
                </c:pt>
                <c:pt idx="39">
                  <c:v>81</c:v>
                </c:pt>
                <c:pt idx="40">
                  <c:v>70</c:v>
                </c:pt>
                <c:pt idx="41">
                  <c:v>46</c:v>
                </c:pt>
                <c:pt idx="42">
                  <c:v>43</c:v>
                </c:pt>
                <c:pt idx="43">
                  <c:v>46</c:v>
                </c:pt>
                <c:pt idx="44">
                  <c:v>51</c:v>
                </c:pt>
                <c:pt idx="45">
                  <c:v>53</c:v>
                </c:pt>
                <c:pt idx="46">
                  <c:v>52</c:v>
                </c:pt>
                <c:pt idx="47">
                  <c:v>61</c:v>
                </c:pt>
                <c:pt idx="48">
                  <c:v>59</c:v>
                </c:pt>
                <c:pt idx="49">
                  <c:v>61</c:v>
                </c:pt>
                <c:pt idx="50">
                  <c:v>57</c:v>
                </c:pt>
                <c:pt idx="51">
                  <c:v>64</c:v>
                </c:pt>
                <c:pt idx="52">
                  <c:v>66</c:v>
                </c:pt>
                <c:pt idx="53">
                  <c:v>66</c:v>
                </c:pt>
                <c:pt idx="54">
                  <c:v>74</c:v>
                </c:pt>
                <c:pt idx="55">
                  <c:v>74</c:v>
                </c:pt>
                <c:pt idx="56">
                  <c:v>79</c:v>
                </c:pt>
                <c:pt idx="57">
                  <c:v>73</c:v>
                </c:pt>
                <c:pt idx="58">
                  <c:v>77</c:v>
                </c:pt>
                <c:pt idx="59">
                  <c:v>74</c:v>
                </c:pt>
                <c:pt idx="60">
                  <c:v>68</c:v>
                </c:pt>
                <c:pt idx="61">
                  <c:v>76</c:v>
                </c:pt>
                <c:pt idx="62">
                  <c:v>78</c:v>
                </c:pt>
                <c:pt idx="63">
                  <c:v>75</c:v>
                </c:pt>
                <c:pt idx="64">
                  <c:v>79</c:v>
                </c:pt>
                <c:pt idx="65">
                  <c:v>78</c:v>
                </c:pt>
                <c:pt idx="66">
                  <c:v>82</c:v>
                </c:pt>
                <c:pt idx="67">
                  <c:v>88</c:v>
                </c:pt>
                <c:pt idx="68">
                  <c:v>79</c:v>
                </c:pt>
                <c:pt idx="69">
                  <c:v>80</c:v>
                </c:pt>
                <c:pt idx="70">
                  <c:v>74</c:v>
                </c:pt>
                <c:pt idx="71">
                  <c:v>81</c:v>
                </c:pt>
                <c:pt idx="72">
                  <c:v>85</c:v>
                </c:pt>
                <c:pt idx="73">
                  <c:v>93</c:v>
                </c:pt>
                <c:pt idx="74">
                  <c:v>78</c:v>
                </c:pt>
                <c:pt idx="75">
                  <c:v>83</c:v>
                </c:pt>
                <c:pt idx="76">
                  <c:v>83</c:v>
                </c:pt>
                <c:pt idx="77">
                  <c:v>85</c:v>
                </c:pt>
                <c:pt idx="78">
                  <c:v>83</c:v>
                </c:pt>
                <c:pt idx="79">
                  <c:v>88</c:v>
                </c:pt>
                <c:pt idx="80">
                  <c:v>87</c:v>
                </c:pt>
                <c:pt idx="81">
                  <c:v>79</c:v>
                </c:pt>
                <c:pt idx="82">
                  <c:v>78</c:v>
                </c:pt>
                <c:pt idx="83">
                  <c:v>82</c:v>
                </c:pt>
                <c:pt idx="84">
                  <c:v>79</c:v>
                </c:pt>
                <c:pt idx="85">
                  <c:v>83</c:v>
                </c:pt>
                <c:pt idx="86">
                  <c:v>87</c:v>
                </c:pt>
                <c:pt idx="87">
                  <c:v>89</c:v>
                </c:pt>
                <c:pt idx="88">
                  <c:v>81</c:v>
                </c:pt>
                <c:pt idx="89">
                  <c:v>90</c:v>
                </c:pt>
                <c:pt idx="90">
                  <c:v>88</c:v>
                </c:pt>
                <c:pt idx="91">
                  <c:v>81</c:v>
                </c:pt>
                <c:pt idx="92">
                  <c:v>91</c:v>
                </c:pt>
                <c:pt idx="93">
                  <c:v>83</c:v>
                </c:pt>
                <c:pt idx="94">
                  <c:v>81</c:v>
                </c:pt>
                <c:pt idx="95">
                  <c:v>86</c:v>
                </c:pt>
                <c:pt idx="96">
                  <c:v>84</c:v>
                </c:pt>
                <c:pt idx="97">
                  <c:v>79</c:v>
                </c:pt>
                <c:pt idx="98">
                  <c:v>89</c:v>
                </c:pt>
                <c:pt idx="99">
                  <c:v>79</c:v>
                </c:pt>
                <c:pt idx="100">
                  <c:v>78</c:v>
                </c:pt>
                <c:pt idx="101">
                  <c:v>81</c:v>
                </c:pt>
                <c:pt idx="102">
                  <c:v>74</c:v>
                </c:pt>
                <c:pt idx="103">
                  <c:v>82</c:v>
                </c:pt>
                <c:pt idx="104">
                  <c:v>84</c:v>
                </c:pt>
                <c:pt idx="105">
                  <c:v>83</c:v>
                </c:pt>
                <c:pt idx="106">
                  <c:v>93</c:v>
                </c:pt>
                <c:pt idx="107">
                  <c:v>85</c:v>
                </c:pt>
                <c:pt idx="108">
                  <c:v>78</c:v>
                </c:pt>
                <c:pt idx="109">
                  <c:v>83</c:v>
                </c:pt>
                <c:pt idx="110">
                  <c:v>90</c:v>
                </c:pt>
              </c:numCache>
            </c:numRef>
          </c:val>
          <c:smooth val="0"/>
        </c:ser>
        <c:dLbls>
          <c:showLegendKey val="0"/>
          <c:showVal val="0"/>
          <c:showCatName val="0"/>
          <c:showSerName val="0"/>
          <c:showPercent val="0"/>
          <c:showBubbleSize val="0"/>
        </c:dLbls>
        <c:marker val="1"/>
        <c:smooth val="0"/>
        <c:axId val="201478144"/>
        <c:axId val="125387904"/>
      </c:lineChart>
      <c:catAx>
        <c:axId val="2014781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5387904"/>
        <c:crosses val="autoZero"/>
        <c:auto val="1"/>
        <c:lblAlgn val="ctr"/>
        <c:lblOffset val="100"/>
        <c:noMultiLvlLbl val="0"/>
      </c:catAx>
      <c:valAx>
        <c:axId val="125387904"/>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201478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Succubus A</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'Ark1'!$A$2:$A$3</c:f>
              <c:strCache>
                <c:ptCount val="2"/>
                <c:pt idx="0">
                  <c:v>0.9</c:v>
                </c:pt>
                <c:pt idx="1">
                  <c:v>0.1</c:v>
                </c:pt>
              </c:strCache>
            </c:strRef>
          </c:cat>
          <c:val>
            <c:numRef>
              <c:f>'Ark1'!$B$2:$B$3</c:f>
              <c:numCache>
                <c:formatCode>General</c:formatCode>
                <c:ptCount val="2"/>
                <c:pt idx="0">
                  <c:v>16</c:v>
                </c:pt>
                <c:pt idx="1">
                  <c:v>20</c:v>
                </c:pt>
              </c:numCache>
            </c:numRef>
          </c:val>
        </c:ser>
        <c:ser>
          <c:idx val="1"/>
          <c:order val="1"/>
          <c:tx>
            <c:strRef>
              <c:f>'Ark1'!$C$1</c:f>
              <c:strCache>
                <c:ptCount val="1"/>
                <c:pt idx="0">
                  <c:v>Succubus B</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a-DK"/>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'Ark1'!$A$2:$A$3</c:f>
              <c:strCache>
                <c:ptCount val="2"/>
                <c:pt idx="0">
                  <c:v>0.9</c:v>
                </c:pt>
                <c:pt idx="1">
                  <c:v>0.1</c:v>
                </c:pt>
              </c:strCache>
            </c:strRef>
          </c:cat>
          <c:val>
            <c:numRef>
              <c:f>'Ark1'!$C$2:$C$3</c:f>
              <c:numCache>
                <c:formatCode>General</c:formatCode>
                <c:ptCount val="2"/>
                <c:pt idx="0">
                  <c:v>25</c:v>
                </c:pt>
                <c:pt idx="1">
                  <c:v>40</c:v>
                </c:pt>
              </c:numCache>
            </c:numRef>
          </c:val>
        </c:ser>
        <c:dLbls>
          <c:dLblPos val="outEnd"/>
          <c:showLegendKey val="0"/>
          <c:showVal val="1"/>
          <c:showCatName val="0"/>
          <c:showSerName val="0"/>
          <c:showPercent val="0"/>
          <c:showBubbleSize val="0"/>
        </c:dLbls>
        <c:gapWidth val="219"/>
        <c:overlap val="-27"/>
        <c:axId val="145395712"/>
        <c:axId val="125394240"/>
      </c:barChart>
      <c:catAx>
        <c:axId val="14539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25394240"/>
        <c:crosses val="autoZero"/>
        <c:auto val="1"/>
        <c:lblAlgn val="ctr"/>
        <c:lblOffset val="100"/>
        <c:noMultiLvlLbl val="0"/>
      </c:catAx>
      <c:valAx>
        <c:axId val="1253942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39571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'Ark1'!$E$1</c:f>
              <c:strCache>
                <c:ptCount val="1"/>
                <c:pt idx="0">
                  <c:v>Serie 4</c:v>
                </c:pt>
              </c:strCache>
            </c:strRef>
          </c:tx>
          <c:spPr>
            <a:ln w="38100" cap="rnd">
              <a:solidFill>
                <a:schemeClr val="accent6"/>
              </a:solidFill>
              <a:round/>
            </a:ln>
            <a:effectLst/>
          </c:spPr>
          <c:marker>
            <c:symbol val="none"/>
          </c:marker>
          <c:cat>
            <c:strRef>
              <c:f>'Ark1'!$A$2:$A$102</c:f>
              <c:strCache>
                <c:ptCount val="99"/>
                <c:pt idx="14">
                  <c:v>10k</c:v>
                </c:pt>
                <c:pt idx="31">
                  <c:v>20k</c:v>
                </c:pt>
                <c:pt idx="47">
                  <c:v>30k</c:v>
                </c:pt>
                <c:pt idx="64">
                  <c:v>40k</c:v>
                </c:pt>
                <c:pt idx="80">
                  <c:v>50k</c:v>
                </c:pt>
                <c:pt idx="98">
                  <c:v>60k</c:v>
                </c:pt>
              </c:strCache>
            </c:strRef>
          </c:cat>
          <c:val>
            <c:numRef>
              <c:f>'Ark1'!$E$2:$E$102</c:f>
              <c:numCache>
                <c:formatCode>General</c:formatCode>
                <c:ptCount val="101"/>
                <c:pt idx="0">
                  <c:v>55</c:v>
                </c:pt>
                <c:pt idx="1">
                  <c:v>56</c:v>
                </c:pt>
                <c:pt idx="2">
                  <c:v>53</c:v>
                </c:pt>
                <c:pt idx="3">
                  <c:v>55</c:v>
                </c:pt>
                <c:pt idx="4">
                  <c:v>56</c:v>
                </c:pt>
                <c:pt idx="5">
                  <c:v>63</c:v>
                </c:pt>
                <c:pt idx="6">
                  <c:v>53</c:v>
                </c:pt>
                <c:pt idx="7">
                  <c:v>54</c:v>
                </c:pt>
                <c:pt idx="8">
                  <c:v>48</c:v>
                </c:pt>
                <c:pt idx="9">
                  <c:v>49</c:v>
                </c:pt>
                <c:pt idx="10">
                  <c:v>44</c:v>
                </c:pt>
                <c:pt idx="11">
                  <c:v>44</c:v>
                </c:pt>
                <c:pt idx="12">
                  <c:v>46</c:v>
                </c:pt>
                <c:pt idx="13">
                  <c:v>48</c:v>
                </c:pt>
                <c:pt idx="14">
                  <c:v>46</c:v>
                </c:pt>
                <c:pt idx="15">
                  <c:v>50</c:v>
                </c:pt>
                <c:pt idx="16">
                  <c:v>50</c:v>
                </c:pt>
                <c:pt idx="17">
                  <c:v>50</c:v>
                </c:pt>
                <c:pt idx="18">
                  <c:v>49</c:v>
                </c:pt>
                <c:pt idx="19">
                  <c:v>50</c:v>
                </c:pt>
                <c:pt idx="20">
                  <c:v>48</c:v>
                </c:pt>
                <c:pt idx="21">
                  <c:v>44</c:v>
                </c:pt>
                <c:pt idx="22">
                  <c:v>46</c:v>
                </c:pt>
                <c:pt idx="23">
                  <c:v>42</c:v>
                </c:pt>
                <c:pt idx="24">
                  <c:v>36</c:v>
                </c:pt>
                <c:pt idx="25">
                  <c:v>20</c:v>
                </c:pt>
                <c:pt idx="26">
                  <c:v>47</c:v>
                </c:pt>
                <c:pt idx="27">
                  <c:v>48</c:v>
                </c:pt>
                <c:pt idx="28">
                  <c:v>52</c:v>
                </c:pt>
                <c:pt idx="29">
                  <c:v>27</c:v>
                </c:pt>
                <c:pt idx="30">
                  <c:v>26</c:v>
                </c:pt>
                <c:pt idx="31">
                  <c:v>20</c:v>
                </c:pt>
                <c:pt idx="32">
                  <c:v>7</c:v>
                </c:pt>
                <c:pt idx="33">
                  <c:v>29</c:v>
                </c:pt>
                <c:pt idx="34">
                  <c:v>65</c:v>
                </c:pt>
                <c:pt idx="35">
                  <c:v>47</c:v>
                </c:pt>
                <c:pt idx="36">
                  <c:v>53</c:v>
                </c:pt>
                <c:pt idx="37">
                  <c:v>44</c:v>
                </c:pt>
                <c:pt idx="38">
                  <c:v>55</c:v>
                </c:pt>
                <c:pt idx="39">
                  <c:v>48</c:v>
                </c:pt>
                <c:pt idx="40">
                  <c:v>72</c:v>
                </c:pt>
                <c:pt idx="41">
                  <c:v>83</c:v>
                </c:pt>
                <c:pt idx="42">
                  <c:v>80</c:v>
                </c:pt>
                <c:pt idx="43">
                  <c:v>40</c:v>
                </c:pt>
                <c:pt idx="44">
                  <c:v>25</c:v>
                </c:pt>
                <c:pt idx="45">
                  <c:v>19</c:v>
                </c:pt>
                <c:pt idx="46">
                  <c:v>66</c:v>
                </c:pt>
                <c:pt idx="47">
                  <c:v>52</c:v>
                </c:pt>
                <c:pt idx="48">
                  <c:v>67</c:v>
                </c:pt>
                <c:pt idx="49">
                  <c:v>72</c:v>
                </c:pt>
                <c:pt idx="50">
                  <c:v>75</c:v>
                </c:pt>
                <c:pt idx="51">
                  <c:v>70</c:v>
                </c:pt>
                <c:pt idx="52">
                  <c:v>81</c:v>
                </c:pt>
                <c:pt idx="53">
                  <c:v>74</c:v>
                </c:pt>
                <c:pt idx="54">
                  <c:v>78</c:v>
                </c:pt>
                <c:pt idx="55">
                  <c:v>75</c:v>
                </c:pt>
                <c:pt idx="56">
                  <c:v>78</c:v>
                </c:pt>
                <c:pt idx="57">
                  <c:v>70</c:v>
                </c:pt>
                <c:pt idx="58">
                  <c:v>76</c:v>
                </c:pt>
                <c:pt idx="59">
                  <c:v>61</c:v>
                </c:pt>
                <c:pt idx="60">
                  <c:v>66</c:v>
                </c:pt>
                <c:pt idx="61">
                  <c:v>63</c:v>
                </c:pt>
                <c:pt idx="62">
                  <c:v>55</c:v>
                </c:pt>
                <c:pt idx="63">
                  <c:v>56</c:v>
                </c:pt>
                <c:pt idx="64">
                  <c:v>65</c:v>
                </c:pt>
                <c:pt idx="65">
                  <c:v>58</c:v>
                </c:pt>
                <c:pt idx="66">
                  <c:v>60</c:v>
                </c:pt>
                <c:pt idx="67">
                  <c:v>56</c:v>
                </c:pt>
                <c:pt idx="68">
                  <c:v>57</c:v>
                </c:pt>
                <c:pt idx="69">
                  <c:v>51</c:v>
                </c:pt>
                <c:pt idx="70">
                  <c:v>50</c:v>
                </c:pt>
                <c:pt idx="71">
                  <c:v>41</c:v>
                </c:pt>
                <c:pt idx="72">
                  <c:v>51</c:v>
                </c:pt>
                <c:pt idx="73">
                  <c:v>57</c:v>
                </c:pt>
                <c:pt idx="74">
                  <c:v>45</c:v>
                </c:pt>
                <c:pt idx="75">
                  <c:v>53</c:v>
                </c:pt>
                <c:pt idx="76">
                  <c:v>42</c:v>
                </c:pt>
                <c:pt idx="77">
                  <c:v>49</c:v>
                </c:pt>
                <c:pt idx="78">
                  <c:v>55</c:v>
                </c:pt>
                <c:pt idx="79">
                  <c:v>58</c:v>
                </c:pt>
                <c:pt idx="80">
                  <c:v>63</c:v>
                </c:pt>
                <c:pt idx="81">
                  <c:v>55</c:v>
                </c:pt>
                <c:pt idx="82">
                  <c:v>62</c:v>
                </c:pt>
                <c:pt idx="83">
                  <c:v>45</c:v>
                </c:pt>
                <c:pt idx="84">
                  <c:v>32</c:v>
                </c:pt>
                <c:pt idx="85">
                  <c:v>39</c:v>
                </c:pt>
                <c:pt idx="86">
                  <c:v>43</c:v>
                </c:pt>
                <c:pt idx="87">
                  <c:v>48</c:v>
                </c:pt>
                <c:pt idx="88">
                  <c:v>42</c:v>
                </c:pt>
                <c:pt idx="89">
                  <c:v>60</c:v>
                </c:pt>
                <c:pt idx="90">
                  <c:v>66</c:v>
                </c:pt>
                <c:pt idx="91">
                  <c:v>49</c:v>
                </c:pt>
                <c:pt idx="92">
                  <c:v>64</c:v>
                </c:pt>
                <c:pt idx="93">
                  <c:v>57</c:v>
                </c:pt>
                <c:pt idx="94">
                  <c:v>38</c:v>
                </c:pt>
                <c:pt idx="95">
                  <c:v>62</c:v>
                </c:pt>
                <c:pt idx="96">
                  <c:v>56</c:v>
                </c:pt>
                <c:pt idx="97">
                  <c:v>36</c:v>
                </c:pt>
                <c:pt idx="98">
                  <c:v>34</c:v>
                </c:pt>
                <c:pt idx="99">
                  <c:v>38</c:v>
                </c:pt>
                <c:pt idx="100">
                  <c:v>68</c:v>
                </c:pt>
              </c:numCache>
            </c:numRef>
          </c:val>
          <c:smooth val="0"/>
        </c:ser>
        <c:dLbls>
          <c:showLegendKey val="0"/>
          <c:showVal val="0"/>
          <c:showCatName val="0"/>
          <c:showSerName val="0"/>
          <c:showPercent val="0"/>
          <c:showBubbleSize val="0"/>
        </c:dLbls>
        <c:marker val="1"/>
        <c:smooth val="0"/>
        <c:axId val="145212928"/>
        <c:axId val="126490816"/>
      </c:lineChart>
      <c:catAx>
        <c:axId val="145212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6490816"/>
        <c:crosses val="autoZero"/>
        <c:auto val="1"/>
        <c:lblAlgn val="ctr"/>
        <c:lblOffset val="100"/>
        <c:noMultiLvlLbl val="0"/>
      </c:catAx>
      <c:valAx>
        <c:axId val="12649081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212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Succubus A</c:v>
                </c:pt>
              </c:strCache>
            </c:strRef>
          </c:tx>
          <c:spPr>
            <a:solidFill>
              <a:schemeClr val="accent6"/>
            </a:solidFill>
            <a:ln>
              <a:noFill/>
            </a:ln>
            <a:effectLst/>
          </c:spPr>
          <c:invertIfNegative val="0"/>
          <c:cat>
            <c:strRef>
              <c:f>'Ark1'!$A$2:$A$7</c:f>
              <c:strCache>
                <c:ptCount val="6"/>
                <c:pt idx="0">
                  <c:v>10k</c:v>
                </c:pt>
                <c:pt idx="1">
                  <c:v>20k</c:v>
                </c:pt>
                <c:pt idx="2">
                  <c:v>30k</c:v>
                </c:pt>
                <c:pt idx="3">
                  <c:v>40k</c:v>
                </c:pt>
                <c:pt idx="4">
                  <c:v>50k</c:v>
                </c:pt>
                <c:pt idx="5">
                  <c:v>60k</c:v>
                </c:pt>
              </c:strCache>
            </c:strRef>
          </c:cat>
          <c:val>
            <c:numRef>
              <c:f>'Ark1'!$B$2:$B$7</c:f>
              <c:numCache>
                <c:formatCode>General</c:formatCode>
                <c:ptCount val="6"/>
                <c:pt idx="0">
                  <c:v>63</c:v>
                </c:pt>
                <c:pt idx="1">
                  <c:v>62</c:v>
                </c:pt>
                <c:pt idx="2">
                  <c:v>66</c:v>
                </c:pt>
                <c:pt idx="3">
                  <c:v>54</c:v>
                </c:pt>
                <c:pt idx="4">
                  <c:v>56</c:v>
                </c:pt>
                <c:pt idx="5">
                  <c:v>39</c:v>
                </c:pt>
              </c:numCache>
            </c:numRef>
          </c:val>
        </c:ser>
        <c:ser>
          <c:idx val="1"/>
          <c:order val="1"/>
          <c:tx>
            <c:strRef>
              <c:f>'Ark1'!$C$1</c:f>
              <c:strCache>
                <c:ptCount val="1"/>
                <c:pt idx="0">
                  <c:v>Succubus B</c:v>
                </c:pt>
              </c:strCache>
            </c:strRef>
          </c:tx>
          <c:spPr>
            <a:solidFill>
              <a:schemeClr val="accent2"/>
            </a:solidFill>
            <a:ln>
              <a:noFill/>
            </a:ln>
            <a:effectLst/>
          </c:spPr>
          <c:invertIfNegative val="0"/>
          <c:cat>
            <c:strRef>
              <c:f>'Ark1'!$A$2:$A$7</c:f>
              <c:strCache>
                <c:ptCount val="6"/>
                <c:pt idx="0">
                  <c:v>10k</c:v>
                </c:pt>
                <c:pt idx="1">
                  <c:v>20k</c:v>
                </c:pt>
                <c:pt idx="2">
                  <c:v>30k</c:v>
                </c:pt>
                <c:pt idx="3">
                  <c:v>40k</c:v>
                </c:pt>
                <c:pt idx="4">
                  <c:v>50k</c:v>
                </c:pt>
                <c:pt idx="5">
                  <c:v>60k</c:v>
                </c:pt>
              </c:strCache>
            </c:strRef>
          </c:cat>
          <c:val>
            <c:numRef>
              <c:f>'Ark1'!$C$2:$C$7</c:f>
              <c:numCache>
                <c:formatCode>General</c:formatCode>
                <c:ptCount val="6"/>
                <c:pt idx="0">
                  <c:v>67</c:v>
                </c:pt>
                <c:pt idx="1">
                  <c:v>42</c:v>
                </c:pt>
                <c:pt idx="2">
                  <c:v>39</c:v>
                </c:pt>
                <c:pt idx="3">
                  <c:v>41</c:v>
                </c:pt>
                <c:pt idx="4">
                  <c:v>58</c:v>
                </c:pt>
                <c:pt idx="5">
                  <c:v>74</c:v>
                </c:pt>
              </c:numCache>
            </c:numRef>
          </c:val>
        </c:ser>
        <c:dLbls>
          <c:showLegendKey val="0"/>
          <c:showVal val="0"/>
          <c:showCatName val="0"/>
          <c:showSerName val="0"/>
          <c:showPercent val="0"/>
          <c:showBubbleSize val="0"/>
        </c:dLbls>
        <c:gapWidth val="219"/>
        <c:overlap val="-27"/>
        <c:axId val="145578496"/>
        <c:axId val="145498112"/>
      </c:barChart>
      <c:catAx>
        <c:axId val="14557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498112"/>
        <c:crosses val="autoZero"/>
        <c:auto val="1"/>
        <c:lblAlgn val="ctr"/>
        <c:lblOffset val="100"/>
        <c:noMultiLvlLbl val="0"/>
      </c:catAx>
      <c:valAx>
        <c:axId val="145498112"/>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5784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'Ark1'!$G$1</c:f>
              <c:strCache>
                <c:ptCount val="1"/>
                <c:pt idx="0">
                  <c:v>Serie 6</c:v>
                </c:pt>
              </c:strCache>
            </c:strRef>
          </c:tx>
          <c:spPr>
            <a:ln w="38100" cap="rnd">
              <a:solidFill>
                <a:schemeClr val="accent2"/>
              </a:solidFill>
              <a:round/>
            </a:ln>
            <a:effectLst/>
          </c:spPr>
          <c:marker>
            <c:symbol val="none"/>
          </c:marker>
          <c:cat>
            <c:strRef>
              <c:f>'Ark1'!$A$2:$A$102</c:f>
              <c:strCache>
                <c:ptCount val="99"/>
                <c:pt idx="14">
                  <c:v>10k</c:v>
                </c:pt>
                <c:pt idx="31">
                  <c:v>20k</c:v>
                </c:pt>
                <c:pt idx="47">
                  <c:v>30k</c:v>
                </c:pt>
                <c:pt idx="64">
                  <c:v>40k</c:v>
                </c:pt>
                <c:pt idx="80">
                  <c:v>50k</c:v>
                </c:pt>
                <c:pt idx="98">
                  <c:v>60k</c:v>
                </c:pt>
              </c:strCache>
            </c:strRef>
          </c:cat>
          <c:val>
            <c:numRef>
              <c:f>'Ark1'!$G$2:$G$102</c:f>
              <c:numCache>
                <c:formatCode>General</c:formatCode>
                <c:ptCount val="101"/>
                <c:pt idx="0">
                  <c:v>45</c:v>
                </c:pt>
                <c:pt idx="1">
                  <c:v>44</c:v>
                </c:pt>
                <c:pt idx="2">
                  <c:v>47</c:v>
                </c:pt>
                <c:pt idx="3">
                  <c:v>45</c:v>
                </c:pt>
                <c:pt idx="4">
                  <c:v>44</c:v>
                </c:pt>
                <c:pt idx="5">
                  <c:v>37</c:v>
                </c:pt>
                <c:pt idx="6">
                  <c:v>47</c:v>
                </c:pt>
                <c:pt idx="7">
                  <c:v>46</c:v>
                </c:pt>
                <c:pt idx="8">
                  <c:v>52</c:v>
                </c:pt>
                <c:pt idx="9">
                  <c:v>51</c:v>
                </c:pt>
                <c:pt idx="10">
                  <c:v>56</c:v>
                </c:pt>
                <c:pt idx="11">
                  <c:v>56</c:v>
                </c:pt>
                <c:pt idx="12">
                  <c:v>54</c:v>
                </c:pt>
                <c:pt idx="13">
                  <c:v>52</c:v>
                </c:pt>
                <c:pt idx="14">
                  <c:v>54</c:v>
                </c:pt>
                <c:pt idx="15">
                  <c:v>50</c:v>
                </c:pt>
                <c:pt idx="16">
                  <c:v>50</c:v>
                </c:pt>
                <c:pt idx="17">
                  <c:v>50</c:v>
                </c:pt>
                <c:pt idx="18">
                  <c:v>51</c:v>
                </c:pt>
                <c:pt idx="19">
                  <c:v>50</c:v>
                </c:pt>
                <c:pt idx="20">
                  <c:v>52</c:v>
                </c:pt>
                <c:pt idx="21">
                  <c:v>56</c:v>
                </c:pt>
                <c:pt idx="22">
                  <c:v>54</c:v>
                </c:pt>
                <c:pt idx="23">
                  <c:v>58</c:v>
                </c:pt>
                <c:pt idx="24">
                  <c:v>64</c:v>
                </c:pt>
                <c:pt idx="25">
                  <c:v>80</c:v>
                </c:pt>
                <c:pt idx="26">
                  <c:v>53</c:v>
                </c:pt>
                <c:pt idx="27">
                  <c:v>52</c:v>
                </c:pt>
                <c:pt idx="28">
                  <c:v>48</c:v>
                </c:pt>
                <c:pt idx="29">
                  <c:v>73</c:v>
                </c:pt>
                <c:pt idx="30">
                  <c:v>74</c:v>
                </c:pt>
                <c:pt idx="31">
                  <c:v>80</c:v>
                </c:pt>
                <c:pt idx="32">
                  <c:v>93</c:v>
                </c:pt>
                <c:pt idx="33">
                  <c:v>71</c:v>
                </c:pt>
                <c:pt idx="34">
                  <c:v>35</c:v>
                </c:pt>
                <c:pt idx="35">
                  <c:v>53</c:v>
                </c:pt>
                <c:pt idx="36">
                  <c:v>47</c:v>
                </c:pt>
                <c:pt idx="37">
                  <c:v>56</c:v>
                </c:pt>
                <c:pt idx="38">
                  <c:v>45</c:v>
                </c:pt>
                <c:pt idx="39">
                  <c:v>52</c:v>
                </c:pt>
                <c:pt idx="40">
                  <c:v>28</c:v>
                </c:pt>
                <c:pt idx="41">
                  <c:v>17</c:v>
                </c:pt>
                <c:pt idx="42">
                  <c:v>20</c:v>
                </c:pt>
                <c:pt idx="43">
                  <c:v>60</c:v>
                </c:pt>
                <c:pt idx="44">
                  <c:v>75</c:v>
                </c:pt>
                <c:pt idx="45">
                  <c:v>81</c:v>
                </c:pt>
                <c:pt idx="46">
                  <c:v>34</c:v>
                </c:pt>
                <c:pt idx="47">
                  <c:v>48</c:v>
                </c:pt>
                <c:pt idx="48">
                  <c:v>33</c:v>
                </c:pt>
                <c:pt idx="49">
                  <c:v>28</c:v>
                </c:pt>
                <c:pt idx="50">
                  <c:v>25</c:v>
                </c:pt>
                <c:pt idx="51">
                  <c:v>30</c:v>
                </c:pt>
                <c:pt idx="52">
                  <c:v>19</c:v>
                </c:pt>
                <c:pt idx="53">
                  <c:v>26</c:v>
                </c:pt>
                <c:pt idx="54">
                  <c:v>22</c:v>
                </c:pt>
                <c:pt idx="55">
                  <c:v>25</c:v>
                </c:pt>
                <c:pt idx="56">
                  <c:v>21</c:v>
                </c:pt>
                <c:pt idx="57">
                  <c:v>30</c:v>
                </c:pt>
                <c:pt idx="58">
                  <c:v>24</c:v>
                </c:pt>
                <c:pt idx="59">
                  <c:v>39</c:v>
                </c:pt>
                <c:pt idx="60">
                  <c:v>34</c:v>
                </c:pt>
                <c:pt idx="61">
                  <c:v>37</c:v>
                </c:pt>
                <c:pt idx="62">
                  <c:v>45</c:v>
                </c:pt>
                <c:pt idx="63">
                  <c:v>44</c:v>
                </c:pt>
                <c:pt idx="64">
                  <c:v>35</c:v>
                </c:pt>
                <c:pt idx="65">
                  <c:v>42</c:v>
                </c:pt>
                <c:pt idx="66">
                  <c:v>40</c:v>
                </c:pt>
                <c:pt idx="67">
                  <c:v>44</c:v>
                </c:pt>
                <c:pt idx="68">
                  <c:v>43</c:v>
                </c:pt>
                <c:pt idx="69">
                  <c:v>50</c:v>
                </c:pt>
                <c:pt idx="70">
                  <c:v>50</c:v>
                </c:pt>
                <c:pt idx="71">
                  <c:v>59</c:v>
                </c:pt>
                <c:pt idx="72">
                  <c:v>49</c:v>
                </c:pt>
                <c:pt idx="73">
                  <c:v>43</c:v>
                </c:pt>
                <c:pt idx="74">
                  <c:v>55</c:v>
                </c:pt>
                <c:pt idx="75">
                  <c:v>47</c:v>
                </c:pt>
                <c:pt idx="76">
                  <c:v>58</c:v>
                </c:pt>
                <c:pt idx="77">
                  <c:v>51</c:v>
                </c:pt>
                <c:pt idx="78">
                  <c:v>46</c:v>
                </c:pt>
                <c:pt idx="79">
                  <c:v>42</c:v>
                </c:pt>
                <c:pt idx="80">
                  <c:v>38</c:v>
                </c:pt>
                <c:pt idx="81">
                  <c:v>45</c:v>
                </c:pt>
                <c:pt idx="82">
                  <c:v>38</c:v>
                </c:pt>
                <c:pt idx="83">
                  <c:v>55</c:v>
                </c:pt>
                <c:pt idx="84">
                  <c:v>68</c:v>
                </c:pt>
                <c:pt idx="85">
                  <c:v>61</c:v>
                </c:pt>
                <c:pt idx="86">
                  <c:v>57</c:v>
                </c:pt>
                <c:pt idx="87">
                  <c:v>52</c:v>
                </c:pt>
                <c:pt idx="88">
                  <c:v>58</c:v>
                </c:pt>
                <c:pt idx="89">
                  <c:v>39</c:v>
                </c:pt>
                <c:pt idx="90">
                  <c:v>35</c:v>
                </c:pt>
                <c:pt idx="91">
                  <c:v>51</c:v>
                </c:pt>
                <c:pt idx="92">
                  <c:v>36</c:v>
                </c:pt>
                <c:pt idx="93">
                  <c:v>43</c:v>
                </c:pt>
                <c:pt idx="94">
                  <c:v>62</c:v>
                </c:pt>
                <c:pt idx="95">
                  <c:v>38</c:v>
                </c:pt>
                <c:pt idx="96">
                  <c:v>44</c:v>
                </c:pt>
                <c:pt idx="97">
                  <c:v>64</c:v>
                </c:pt>
                <c:pt idx="98">
                  <c:v>66</c:v>
                </c:pt>
                <c:pt idx="99">
                  <c:v>62</c:v>
                </c:pt>
                <c:pt idx="100">
                  <c:v>33</c:v>
                </c:pt>
              </c:numCache>
            </c:numRef>
          </c:val>
          <c:smooth val="0"/>
        </c:ser>
        <c:dLbls>
          <c:showLegendKey val="0"/>
          <c:showVal val="0"/>
          <c:showCatName val="0"/>
          <c:showSerName val="0"/>
          <c:showPercent val="0"/>
          <c:showBubbleSize val="0"/>
        </c:dLbls>
        <c:marker val="1"/>
        <c:smooth val="0"/>
        <c:axId val="145649664"/>
        <c:axId val="126489088"/>
      </c:lineChart>
      <c:catAx>
        <c:axId val="1456496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da-DK"/>
          </a:p>
        </c:txPr>
        <c:crossAx val="126489088"/>
        <c:crosses val="autoZero"/>
        <c:auto val="1"/>
        <c:lblAlgn val="ctr"/>
        <c:lblOffset val="100"/>
        <c:noMultiLvlLbl val="0"/>
      </c:catAx>
      <c:valAx>
        <c:axId val="126489088"/>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649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'Ark1'!$B$1</c:f>
              <c:strCache>
                <c:ptCount val="1"/>
                <c:pt idx="0">
                  <c:v>Succubus A</c:v>
                </c:pt>
              </c:strCache>
            </c:strRef>
          </c:tx>
          <c:spPr>
            <a:solidFill>
              <a:schemeClr val="accent6"/>
            </a:solidFill>
            <a:ln>
              <a:noFill/>
            </a:ln>
            <a:effectLst/>
          </c:spPr>
          <c:invertIfNegative val="0"/>
          <c:cat>
            <c:strRef>
              <c:f>'Ark1'!$A$2:$A$7</c:f>
              <c:strCache>
                <c:ptCount val="6"/>
                <c:pt idx="0">
                  <c:v>10k</c:v>
                </c:pt>
                <c:pt idx="1">
                  <c:v>20k</c:v>
                </c:pt>
                <c:pt idx="2">
                  <c:v>30k</c:v>
                </c:pt>
                <c:pt idx="3">
                  <c:v>40k</c:v>
                </c:pt>
                <c:pt idx="4">
                  <c:v>50k</c:v>
                </c:pt>
                <c:pt idx="5">
                  <c:v>60k</c:v>
                </c:pt>
              </c:strCache>
            </c:strRef>
          </c:cat>
          <c:val>
            <c:numRef>
              <c:f>'Ark1'!$B$2:$B$7</c:f>
              <c:numCache>
                <c:formatCode>General</c:formatCode>
                <c:ptCount val="6"/>
                <c:pt idx="0">
                  <c:v>63</c:v>
                </c:pt>
                <c:pt idx="1">
                  <c:v>62</c:v>
                </c:pt>
                <c:pt idx="2">
                  <c:v>66</c:v>
                </c:pt>
                <c:pt idx="3">
                  <c:v>54</c:v>
                </c:pt>
                <c:pt idx="4">
                  <c:v>56</c:v>
                </c:pt>
                <c:pt idx="5">
                  <c:v>39</c:v>
                </c:pt>
              </c:numCache>
            </c:numRef>
          </c:val>
        </c:ser>
        <c:ser>
          <c:idx val="1"/>
          <c:order val="1"/>
          <c:tx>
            <c:strRef>
              <c:f>'Ark1'!$C$1</c:f>
              <c:strCache>
                <c:ptCount val="1"/>
                <c:pt idx="0">
                  <c:v>Succubus B</c:v>
                </c:pt>
              </c:strCache>
            </c:strRef>
          </c:tx>
          <c:spPr>
            <a:solidFill>
              <a:schemeClr val="accent2"/>
            </a:solidFill>
            <a:ln>
              <a:noFill/>
            </a:ln>
            <a:effectLst/>
          </c:spPr>
          <c:invertIfNegative val="0"/>
          <c:cat>
            <c:strRef>
              <c:f>'Ark1'!$A$2:$A$7</c:f>
              <c:strCache>
                <c:ptCount val="6"/>
                <c:pt idx="0">
                  <c:v>10k</c:v>
                </c:pt>
                <c:pt idx="1">
                  <c:v>20k</c:v>
                </c:pt>
                <c:pt idx="2">
                  <c:v>30k</c:v>
                </c:pt>
                <c:pt idx="3">
                  <c:v>40k</c:v>
                </c:pt>
                <c:pt idx="4">
                  <c:v>50k</c:v>
                </c:pt>
                <c:pt idx="5">
                  <c:v>60k</c:v>
                </c:pt>
              </c:strCache>
            </c:strRef>
          </c:cat>
          <c:val>
            <c:numRef>
              <c:f>'Ark1'!$C$2:$C$7</c:f>
              <c:numCache>
                <c:formatCode>General</c:formatCode>
                <c:ptCount val="6"/>
                <c:pt idx="0">
                  <c:v>67</c:v>
                </c:pt>
                <c:pt idx="1">
                  <c:v>42</c:v>
                </c:pt>
                <c:pt idx="2">
                  <c:v>39</c:v>
                </c:pt>
                <c:pt idx="3">
                  <c:v>41</c:v>
                </c:pt>
                <c:pt idx="4">
                  <c:v>58</c:v>
                </c:pt>
                <c:pt idx="5">
                  <c:v>74</c:v>
                </c:pt>
              </c:numCache>
            </c:numRef>
          </c:val>
        </c:ser>
        <c:dLbls>
          <c:showLegendKey val="0"/>
          <c:showVal val="0"/>
          <c:showCatName val="0"/>
          <c:showSerName val="0"/>
          <c:showPercent val="0"/>
          <c:showBubbleSize val="0"/>
        </c:dLbls>
        <c:gapWidth val="219"/>
        <c:overlap val="-27"/>
        <c:axId val="146385408"/>
        <c:axId val="145502144"/>
      </c:barChart>
      <c:catAx>
        <c:axId val="1463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5502144"/>
        <c:crosses val="autoZero"/>
        <c:auto val="1"/>
        <c:lblAlgn val="ctr"/>
        <c:lblOffset val="100"/>
        <c:noMultiLvlLbl val="0"/>
      </c:catAx>
      <c:valAx>
        <c:axId val="14550214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crossAx val="14638540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a-DK"/>
        </a:p>
      </c:txPr>
    </c:legend>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4383FA-1822-4D67-97AF-73DCDFF91E68}" type="datetimeFigureOut">
              <a:rPr lang="en-US" smtClean="0"/>
              <a:t>1/30/2017</a:t>
            </a:fld>
            <a:endParaRPr lang="en-US"/>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F2C802-3594-46FE-B0BD-4739EC5E68FB}" type="slidenum">
              <a:rPr lang="en-US" smtClean="0"/>
              <a:t>‹nr.›</a:t>
            </a:fld>
            <a:endParaRPr lang="en-US"/>
          </a:p>
        </p:txBody>
      </p:sp>
    </p:spTree>
    <p:extLst>
      <p:ext uri="{BB962C8B-B14F-4D97-AF65-F5344CB8AC3E}">
        <p14:creationId xmlns:p14="http://schemas.microsoft.com/office/powerpoint/2010/main" val="1440205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DCAF87-52CE-4809-8DA4-0FAAC1594ABB}" type="datetimeFigureOut">
              <a:rPr lang="en-US" smtClean="0"/>
              <a:t>1/30/2017</a:t>
            </a:fld>
            <a:endParaRPr lang="en-US"/>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6E62F-E5FE-47EF-A976-13A39BC22007}" type="slidenum">
              <a:rPr lang="en-US" smtClean="0"/>
              <a:t>‹nr.›</a:t>
            </a:fld>
            <a:endParaRPr lang="en-US"/>
          </a:p>
        </p:txBody>
      </p:sp>
    </p:spTree>
    <p:extLst>
      <p:ext uri="{BB962C8B-B14F-4D97-AF65-F5344CB8AC3E}">
        <p14:creationId xmlns:p14="http://schemas.microsoft.com/office/powerpoint/2010/main" val="30104660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da-DK" baseline="0" dirty="0" smtClean="0"/>
              <a:t>My </a:t>
            </a:r>
            <a:r>
              <a:rPr lang="da-DK" baseline="0" dirty="0" err="1" smtClean="0"/>
              <a:t>name</a:t>
            </a:r>
            <a:r>
              <a:rPr lang="da-DK" baseline="0" dirty="0" smtClean="0"/>
              <a:t> is Janine. For </a:t>
            </a:r>
            <a:r>
              <a:rPr lang="da-DK" baseline="0" dirty="0" err="1" smtClean="0"/>
              <a:t>my</a:t>
            </a:r>
            <a:r>
              <a:rPr lang="da-DK" baseline="0" dirty="0" smtClean="0"/>
              <a:t> master </a:t>
            </a:r>
            <a:r>
              <a:rPr lang="da-DK" baseline="0" dirty="0" err="1" smtClean="0"/>
              <a:t>thesis</a:t>
            </a:r>
            <a:r>
              <a:rPr lang="da-DK" baseline="0" dirty="0" smtClean="0"/>
              <a:t> I </a:t>
            </a:r>
            <a:r>
              <a:rPr lang="da-DK" baseline="0" dirty="0" err="1" smtClean="0"/>
              <a:t>decided</a:t>
            </a:r>
            <a:r>
              <a:rPr lang="da-DK" baseline="0" dirty="0" smtClean="0"/>
              <a:t> to </a:t>
            </a:r>
            <a:r>
              <a:rPr lang="da-DK" baseline="0" dirty="0" err="1" smtClean="0"/>
              <a:t>combine</a:t>
            </a:r>
            <a:r>
              <a:rPr lang="da-DK" baseline="0" dirty="0" smtClean="0"/>
              <a:t> </a:t>
            </a:r>
            <a:r>
              <a:rPr lang="da-DK" baseline="0" dirty="0" err="1" smtClean="0"/>
              <a:t>one</a:t>
            </a:r>
            <a:r>
              <a:rPr lang="da-DK" baseline="0" dirty="0" smtClean="0"/>
              <a:t> of </a:t>
            </a:r>
            <a:r>
              <a:rPr lang="da-DK" baseline="0" dirty="0" err="1" smtClean="0"/>
              <a:t>my</a:t>
            </a:r>
            <a:r>
              <a:rPr lang="da-DK" baseline="0" dirty="0" smtClean="0"/>
              <a:t> </a:t>
            </a:r>
            <a:r>
              <a:rPr lang="da-DK" baseline="0" dirty="0" err="1" smtClean="0"/>
              <a:t>greatest</a:t>
            </a:r>
            <a:r>
              <a:rPr lang="da-DK" baseline="0" dirty="0" smtClean="0"/>
              <a:t> </a:t>
            </a:r>
            <a:r>
              <a:rPr lang="da-DK" baseline="0" dirty="0" err="1" smtClean="0"/>
              <a:t>curiosities</a:t>
            </a:r>
            <a:r>
              <a:rPr lang="da-DK" baseline="0" dirty="0" smtClean="0"/>
              <a:t>, </a:t>
            </a:r>
            <a:r>
              <a:rPr lang="da-DK" baseline="0" dirty="0" err="1" smtClean="0"/>
              <a:t>namely</a:t>
            </a:r>
            <a:r>
              <a:rPr lang="da-DK" baseline="0" dirty="0" smtClean="0"/>
              <a:t> the </a:t>
            </a:r>
            <a:r>
              <a:rPr lang="da-DK" baseline="0" dirty="0" err="1" smtClean="0"/>
              <a:t>study</a:t>
            </a:r>
            <a:r>
              <a:rPr lang="da-DK" baseline="0" dirty="0" smtClean="0"/>
              <a:t> of </a:t>
            </a:r>
            <a:r>
              <a:rPr lang="da-DK" baseline="0" dirty="0" err="1" smtClean="0"/>
              <a:t>Artificial</a:t>
            </a:r>
            <a:r>
              <a:rPr lang="da-DK" baseline="0" dirty="0" smtClean="0"/>
              <a:t> Intelligence, with </a:t>
            </a:r>
            <a:r>
              <a:rPr lang="da-DK" baseline="0" dirty="0" err="1" smtClean="0"/>
              <a:t>one</a:t>
            </a:r>
            <a:r>
              <a:rPr lang="da-DK" baseline="0" dirty="0" smtClean="0"/>
              <a:t> of </a:t>
            </a:r>
            <a:r>
              <a:rPr lang="da-DK" baseline="0" dirty="0" err="1" smtClean="0"/>
              <a:t>my</a:t>
            </a:r>
            <a:r>
              <a:rPr lang="da-DK" baseline="0" dirty="0" smtClean="0"/>
              <a:t> </a:t>
            </a:r>
            <a:r>
              <a:rPr lang="da-DK" baseline="0" dirty="0" err="1" smtClean="0"/>
              <a:t>biggest</a:t>
            </a:r>
            <a:r>
              <a:rPr lang="da-DK" baseline="0" dirty="0" smtClean="0"/>
              <a:t> passions: games. Thus, </a:t>
            </a:r>
            <a:r>
              <a:rPr lang="da-DK" baseline="0" dirty="0" err="1" smtClean="0"/>
              <a:t>my</a:t>
            </a:r>
            <a:r>
              <a:rPr lang="da-DK" baseline="0" dirty="0" smtClean="0"/>
              <a:t> </a:t>
            </a:r>
            <a:r>
              <a:rPr lang="da-DK" baseline="0" dirty="0" err="1" smtClean="0"/>
              <a:t>project</a:t>
            </a:r>
            <a:r>
              <a:rPr lang="da-DK" baseline="0" dirty="0" smtClean="0"/>
              <a:t> </a:t>
            </a:r>
            <a:r>
              <a:rPr lang="da-DK" baseline="0" dirty="0" err="1" smtClean="0"/>
              <a:t>became</a:t>
            </a:r>
            <a:r>
              <a:rPr lang="da-DK" baseline="0" dirty="0" smtClean="0"/>
              <a:t> ”</a:t>
            </a:r>
            <a:r>
              <a:rPr lang="da-DK" baseline="0" dirty="0" err="1" smtClean="0"/>
              <a:t>learning</a:t>
            </a:r>
            <a:r>
              <a:rPr lang="da-DK" baseline="0" dirty="0" smtClean="0"/>
              <a:t> to </a:t>
            </a:r>
            <a:r>
              <a:rPr lang="da-DK" baseline="0" dirty="0" err="1" smtClean="0"/>
              <a:t>play</a:t>
            </a:r>
            <a:r>
              <a:rPr lang="da-DK" baseline="0" dirty="0" smtClean="0"/>
              <a:t> </a:t>
            </a:r>
            <a:r>
              <a:rPr lang="da-DK" baseline="0" dirty="0" err="1" smtClean="0"/>
              <a:t>moba</a:t>
            </a:r>
            <a:r>
              <a:rPr lang="da-DK" baseline="0" dirty="0" smtClean="0"/>
              <a:t> games </a:t>
            </a:r>
            <a:r>
              <a:rPr lang="da-DK" baseline="0" dirty="0" err="1" smtClean="0"/>
              <a:t>using</a:t>
            </a:r>
            <a:r>
              <a:rPr lang="da-DK" baseline="0" dirty="0" smtClean="0"/>
              <a:t> </a:t>
            </a:r>
            <a:r>
              <a:rPr lang="da-DK" baseline="0" dirty="0" err="1" smtClean="0"/>
              <a:t>nn</a:t>
            </a:r>
            <a:r>
              <a:rPr lang="da-DK" baseline="0" dirty="0" smtClean="0"/>
              <a:t> and </a:t>
            </a:r>
            <a:r>
              <a:rPr lang="da-DK" baseline="0" dirty="0" err="1" smtClean="0"/>
              <a:t>rl</a:t>
            </a:r>
            <a:r>
              <a:rPr lang="da-DK" baseline="0" dirty="0" smtClean="0"/>
              <a:t>”</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a:t>
            </a:fld>
            <a:endParaRPr lang="en-US"/>
          </a:p>
        </p:txBody>
      </p:sp>
    </p:spTree>
    <p:extLst>
      <p:ext uri="{BB962C8B-B14F-4D97-AF65-F5344CB8AC3E}">
        <p14:creationId xmlns:p14="http://schemas.microsoft.com/office/powerpoint/2010/main" val="586396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When we connect such</a:t>
            </a:r>
            <a:r>
              <a:rPr lang="en-US" baseline="0" dirty="0" smtClean="0"/>
              <a:t> neurons in a layered network as shown here, it is possible to model any arbitrary complex function.</a:t>
            </a:r>
          </a:p>
          <a:p>
            <a:r>
              <a:rPr lang="en-US" baseline="0" dirty="0" smtClean="0"/>
              <a:t>Here we have a feed-forward neural network. </a:t>
            </a:r>
          </a:p>
          <a:p>
            <a:endParaRPr lang="en-US" baseline="0" dirty="0" smtClean="0"/>
          </a:p>
          <a:p>
            <a:r>
              <a:rPr lang="en-US" baseline="0" dirty="0" smtClean="0"/>
              <a:t>Neural networks are supervised learning models. Thus, </a:t>
            </a:r>
            <a:r>
              <a:rPr lang="en-US" baseline="0" dirty="0" err="1" smtClean="0"/>
              <a:t>nn</a:t>
            </a:r>
            <a:r>
              <a:rPr lang="en-US" baseline="0" dirty="0" smtClean="0"/>
              <a:t> learn by being given training examples as well as the desired network output. Its accuracy is then measured by comparing Network output </a:t>
            </a:r>
            <a:r>
              <a:rPr lang="en-US" baseline="0" dirty="0" err="1" smtClean="0"/>
              <a:t>vs</a:t>
            </a:r>
            <a:r>
              <a:rPr lang="en-US" baseline="0" dirty="0" smtClean="0"/>
              <a:t> target output.</a:t>
            </a:r>
          </a:p>
          <a:p>
            <a:endParaRPr lang="en-US" baseline="0" dirty="0" smtClean="0"/>
          </a:p>
          <a:p>
            <a:r>
              <a:rPr lang="en-US" baseline="0" dirty="0" err="1" smtClean="0"/>
              <a:t>Backpropagation</a:t>
            </a:r>
            <a:r>
              <a:rPr lang="en-US" baseline="0" dirty="0" smtClean="0"/>
              <a:t> is a method used to learn the network to adjust it’s weights according to the target function.</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11</a:t>
            </a:fld>
            <a:endParaRPr lang="en-US"/>
          </a:p>
        </p:txBody>
      </p:sp>
    </p:spTree>
    <p:extLst>
      <p:ext uri="{BB962C8B-B14F-4D97-AF65-F5344CB8AC3E}">
        <p14:creationId xmlns:p14="http://schemas.microsoft.com/office/powerpoint/2010/main" val="3428002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When we connect such</a:t>
            </a:r>
            <a:r>
              <a:rPr lang="en-US" baseline="0" dirty="0" smtClean="0"/>
              <a:t> neurons in a layered network as shown here, it is possible to model any arbitrary complex function.</a:t>
            </a:r>
          </a:p>
          <a:p>
            <a:r>
              <a:rPr lang="en-US" baseline="0" dirty="0" smtClean="0"/>
              <a:t>Here we have a feed-forward neural network. </a:t>
            </a:r>
          </a:p>
          <a:p>
            <a:endParaRPr lang="en-US" baseline="0" dirty="0" smtClean="0"/>
          </a:p>
          <a:p>
            <a:r>
              <a:rPr lang="en-US" baseline="0" dirty="0" smtClean="0"/>
              <a:t>Neural networks are supervised learning models. Thus, </a:t>
            </a:r>
            <a:r>
              <a:rPr lang="en-US" baseline="0" dirty="0" err="1" smtClean="0"/>
              <a:t>nn</a:t>
            </a:r>
            <a:r>
              <a:rPr lang="en-US" baseline="0" dirty="0" smtClean="0"/>
              <a:t> learn by being given training examples as well as the desired network output. Its accuracy is then measured by comparing Network output </a:t>
            </a:r>
            <a:r>
              <a:rPr lang="en-US" baseline="0" dirty="0" err="1" smtClean="0"/>
              <a:t>vs</a:t>
            </a:r>
            <a:r>
              <a:rPr lang="en-US" baseline="0" dirty="0" smtClean="0"/>
              <a:t> target output.</a:t>
            </a:r>
          </a:p>
          <a:p>
            <a:endParaRPr lang="en-US" baseline="0" dirty="0" smtClean="0"/>
          </a:p>
          <a:p>
            <a:r>
              <a:rPr lang="en-US" baseline="0" dirty="0" err="1" smtClean="0"/>
              <a:t>Backpropagation</a:t>
            </a:r>
            <a:r>
              <a:rPr lang="en-US" baseline="0" dirty="0" smtClean="0"/>
              <a:t> is a method used to learn the network to adjust it’s weights according to the target function.</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12</a:t>
            </a:fld>
            <a:endParaRPr lang="en-US"/>
          </a:p>
        </p:txBody>
      </p:sp>
    </p:spTree>
    <p:extLst>
      <p:ext uri="{BB962C8B-B14F-4D97-AF65-F5344CB8AC3E}">
        <p14:creationId xmlns:p14="http://schemas.microsoft.com/office/powerpoint/2010/main" val="3428002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BP builds on the concepts of the gradient descent: we want to minimize the networks cost function (which represents how accurate our network is). Basic idea: we don’t really know where the minimum is, but given a new training example, we can make a small step in the direction of which we suspect the minimum to be (as indicated by the training example), step by step.</a:t>
            </a:r>
          </a:p>
        </p:txBody>
      </p:sp>
      <p:sp>
        <p:nvSpPr>
          <p:cNvPr id="4" name="Pladsholder til slidenummer 3"/>
          <p:cNvSpPr>
            <a:spLocks noGrp="1"/>
          </p:cNvSpPr>
          <p:nvPr>
            <p:ph type="sldNum" sz="quarter" idx="10"/>
          </p:nvPr>
        </p:nvSpPr>
        <p:spPr/>
        <p:txBody>
          <a:bodyPr/>
          <a:lstStyle/>
          <a:p>
            <a:fld id="{8046E62F-E5FE-47EF-A976-13A39BC22007}" type="slidenum">
              <a:rPr lang="en-US" smtClean="0"/>
              <a:t>13</a:t>
            </a:fld>
            <a:endParaRPr lang="en-US"/>
          </a:p>
        </p:txBody>
      </p:sp>
    </p:spTree>
    <p:extLst>
      <p:ext uri="{BB962C8B-B14F-4D97-AF65-F5344CB8AC3E}">
        <p14:creationId xmlns:p14="http://schemas.microsoft.com/office/powerpoint/2010/main" val="388007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forward propagation (passing the input signal through a network while multiplying it by the respective weights) to compute an output</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14</a:t>
            </a:fld>
            <a:endParaRPr lang="en-US"/>
          </a:p>
        </p:txBody>
      </p:sp>
    </p:spTree>
    <p:extLst>
      <p:ext uri="{BB962C8B-B14F-4D97-AF65-F5344CB8AC3E}">
        <p14:creationId xmlns:p14="http://schemas.microsoft.com/office/powerpoint/2010/main" val="111101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Cost: </a:t>
            </a:r>
            <a:r>
              <a:rPr lang="en-US" sz="1200" b="0" i="0" kern="1200" dirty="0" smtClean="0">
                <a:solidFill>
                  <a:schemeClr val="tx1"/>
                </a:solidFill>
                <a:effectLst/>
                <a:latin typeface="+mn-lt"/>
                <a:ea typeface="+mn-ea"/>
                <a:cs typeface="+mn-cs"/>
              </a:rPr>
              <a:t>comparing the calculated output and the known, correct target output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we want to propagate this error back through the network to adjust weights.</a:t>
            </a:r>
            <a:endParaRPr lang="en-US" sz="1200" b="0" i="0" kern="1200" dirty="0" smtClean="0">
              <a:solidFill>
                <a:schemeClr val="tx1"/>
              </a:solidFill>
              <a:effectLst/>
              <a:latin typeface="+mn-lt"/>
              <a:ea typeface="+mn-ea"/>
              <a:cs typeface="+mn-cs"/>
            </a:endParaRPr>
          </a:p>
        </p:txBody>
      </p:sp>
      <p:sp>
        <p:nvSpPr>
          <p:cNvPr id="4" name="Pladsholder til slidenummer 3"/>
          <p:cNvSpPr>
            <a:spLocks noGrp="1"/>
          </p:cNvSpPr>
          <p:nvPr>
            <p:ph type="sldNum" sz="quarter" idx="10"/>
          </p:nvPr>
        </p:nvSpPr>
        <p:spPr/>
        <p:txBody>
          <a:bodyPr/>
          <a:lstStyle/>
          <a:p>
            <a:fld id="{8046E62F-E5FE-47EF-A976-13A39BC22007}" type="slidenum">
              <a:rPr lang="en-US" smtClean="0"/>
              <a:t>15</a:t>
            </a:fld>
            <a:endParaRPr lang="en-US"/>
          </a:p>
        </p:txBody>
      </p:sp>
    </p:spTree>
    <p:extLst>
      <p:ext uri="{BB962C8B-B14F-4D97-AF65-F5344CB8AC3E}">
        <p14:creationId xmlns:p14="http://schemas.microsoft.com/office/powerpoint/2010/main" val="796707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do this by computing</a:t>
            </a:r>
            <a:r>
              <a:rPr lang="en-US" sz="1200" b="0" i="0" kern="1200" baseline="0" dirty="0" smtClean="0">
                <a:solidFill>
                  <a:schemeClr val="tx1"/>
                </a:solidFill>
                <a:effectLst/>
                <a:latin typeface="+mn-lt"/>
                <a:ea typeface="+mn-ea"/>
                <a:cs typeface="+mn-cs"/>
              </a:rPr>
              <a:t> the</a:t>
            </a:r>
            <a:r>
              <a:rPr lang="en-US" sz="1200" b="0" i="0" kern="1200" dirty="0" smtClean="0">
                <a:solidFill>
                  <a:schemeClr val="tx1"/>
                </a:solidFill>
                <a:effectLst/>
                <a:latin typeface="+mn-lt"/>
                <a:ea typeface="+mn-ea"/>
                <a:cs typeface="+mn-cs"/>
              </a:rPr>
              <a:t> gradient of the network</a:t>
            </a:r>
            <a:r>
              <a:rPr lang="en-US" sz="1200" b="0" i="0" kern="1200" baseline="0" dirty="0" smtClean="0">
                <a:solidFill>
                  <a:schemeClr val="tx1"/>
                </a:solidFill>
                <a:effectLst/>
                <a:latin typeface="+mn-lt"/>
                <a:ea typeface="+mn-ea"/>
                <a:cs typeface="+mn-cs"/>
              </a:rPr>
              <a:t> outputs with respect to weights over one </a:t>
            </a:r>
            <a:r>
              <a:rPr lang="en-US" sz="1200" b="0" i="0" kern="1200" baseline="0" dirty="0" err="1" smtClean="0">
                <a:solidFill>
                  <a:schemeClr val="tx1"/>
                </a:solidFill>
                <a:effectLst/>
                <a:latin typeface="+mn-lt"/>
                <a:ea typeface="+mn-ea"/>
                <a:cs typeface="+mn-cs"/>
              </a:rPr>
              <a:t>trainíng</a:t>
            </a:r>
            <a:r>
              <a:rPr lang="en-US" sz="1200" b="0" i="0" kern="1200" baseline="0" dirty="0" smtClean="0">
                <a:solidFill>
                  <a:schemeClr val="tx1"/>
                </a:solidFill>
                <a:effectLst/>
                <a:latin typeface="+mn-lt"/>
                <a:ea typeface="+mn-ea"/>
                <a:cs typeface="+mn-cs"/>
              </a:rPr>
              <a:t> example.</a:t>
            </a:r>
            <a:endParaRPr lang="en-US" sz="1200" b="0" i="0" kern="1200" dirty="0" smtClean="0">
              <a:solidFill>
                <a:schemeClr val="tx1"/>
              </a:solidFill>
              <a:effectLst/>
              <a:latin typeface="+mn-lt"/>
              <a:ea typeface="+mn-ea"/>
              <a:cs typeface="+mn-cs"/>
            </a:endParaRPr>
          </a:p>
          <a:p>
            <a:pPr lvl="2"/>
            <a:r>
              <a:rPr lang="en-US" dirty="0" smtClean="0"/>
              <a:t>Partial derivative of network’s activation output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we</a:t>
            </a:r>
            <a:r>
              <a:rPr lang="en-US" dirty="0" smtClean="0"/>
              <a:t> compute the error</a:t>
            </a:r>
            <a:r>
              <a:rPr lang="en-US" baseline="0" dirty="0" smtClean="0"/>
              <a:t> at the units (delta)</a:t>
            </a:r>
            <a:endParaRPr lang="en-US" dirty="0" smtClean="0"/>
          </a:p>
          <a:p>
            <a:pPr lvl="2"/>
            <a:endParaRPr lang="en-US" dirty="0" smtClean="0"/>
          </a:p>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16</a:t>
            </a:fld>
            <a:endParaRPr lang="en-US"/>
          </a:p>
        </p:txBody>
      </p:sp>
    </p:spTree>
    <p:extLst>
      <p:ext uri="{BB962C8B-B14F-4D97-AF65-F5344CB8AC3E}">
        <p14:creationId xmlns:p14="http://schemas.microsoft.com/office/powerpoint/2010/main" val="28270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17</a:t>
            </a:fld>
            <a:endParaRPr lang="en-US"/>
          </a:p>
        </p:txBody>
      </p:sp>
    </p:spTree>
    <p:extLst>
      <p:ext uri="{BB962C8B-B14F-4D97-AF65-F5344CB8AC3E}">
        <p14:creationId xmlns:p14="http://schemas.microsoft.com/office/powerpoint/2010/main" val="4198115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18</a:t>
            </a:fld>
            <a:endParaRPr lang="en-US"/>
          </a:p>
        </p:txBody>
      </p:sp>
    </p:spTree>
    <p:extLst>
      <p:ext uri="{BB962C8B-B14F-4D97-AF65-F5344CB8AC3E}">
        <p14:creationId xmlns:p14="http://schemas.microsoft.com/office/powerpoint/2010/main" val="3338371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19</a:t>
            </a:fld>
            <a:endParaRPr lang="en-US"/>
          </a:p>
        </p:txBody>
      </p:sp>
    </p:spTree>
    <p:extLst>
      <p:ext uri="{BB962C8B-B14F-4D97-AF65-F5344CB8AC3E}">
        <p14:creationId xmlns:p14="http://schemas.microsoft.com/office/powerpoint/2010/main" val="70042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Reinforcement learning is</a:t>
            </a:r>
            <a:r>
              <a:rPr lang="en-US" baseline="0" dirty="0" smtClean="0"/>
              <a:t> a method of teaching agents to how to act within a specific environment. more precisely, by </a:t>
            </a:r>
            <a:r>
              <a:rPr lang="en-US" dirty="0" smtClean="0"/>
              <a:t>teaching</a:t>
            </a:r>
            <a:r>
              <a:rPr lang="en-US" baseline="0" dirty="0" smtClean="0"/>
              <a:t> agents behaviors using rewards and punishments.</a:t>
            </a:r>
          </a:p>
          <a:p>
            <a:endParaRPr lang="en-US" baseline="0" dirty="0" smtClean="0"/>
          </a:p>
          <a:p>
            <a:r>
              <a:rPr lang="en-US" baseline="0" dirty="0" smtClean="0"/>
              <a:t>Such an agent-environment interaction is shown here. </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20</a:t>
            </a:fld>
            <a:endParaRPr lang="en-US"/>
          </a:p>
        </p:txBody>
      </p:sp>
    </p:spTree>
    <p:extLst>
      <p:ext uri="{BB962C8B-B14F-4D97-AF65-F5344CB8AC3E}">
        <p14:creationId xmlns:p14="http://schemas.microsoft.com/office/powerpoint/2010/main" val="34083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a:t>
            </a:fld>
            <a:endParaRPr lang="en-US"/>
          </a:p>
        </p:txBody>
      </p:sp>
    </p:spTree>
    <p:extLst>
      <p:ext uri="{BB962C8B-B14F-4D97-AF65-F5344CB8AC3E}">
        <p14:creationId xmlns:p14="http://schemas.microsoft.com/office/powerpoint/2010/main" val="5671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Reinforcement learning ingredients:</a:t>
            </a:r>
            <a:r>
              <a:rPr lang="en-US" baseline="0" dirty="0" smtClean="0"/>
              <a:t> policy, reward function, value function</a:t>
            </a:r>
          </a:p>
          <a:p>
            <a:endParaRPr lang="en-US" baseline="0" dirty="0" smtClean="0"/>
          </a:p>
          <a:p>
            <a:r>
              <a:rPr lang="en-US" baseline="0" dirty="0" smtClean="0"/>
              <a:t>Rewards:</a:t>
            </a:r>
          </a:p>
          <a:p>
            <a:r>
              <a:rPr lang="en-US" baseline="0" dirty="0" smtClean="0"/>
              <a:t>- Immediate desirability of states</a:t>
            </a:r>
          </a:p>
          <a:p>
            <a:endParaRPr lang="en-US" dirty="0" smtClean="0"/>
          </a:p>
          <a:p>
            <a:r>
              <a:rPr lang="en-US" dirty="0" smtClean="0"/>
              <a:t>Values</a:t>
            </a:r>
          </a:p>
          <a:p>
            <a:pPr marL="171450" indent="-171450">
              <a:buFontTx/>
              <a:buChar char="-"/>
            </a:pPr>
            <a:r>
              <a:rPr lang="en-US" dirty="0" smtClean="0"/>
              <a:t>More farsighted</a:t>
            </a:r>
          </a:p>
          <a:p>
            <a:pPr marL="171450" indent="-171450">
              <a:buFontTx/>
              <a:buChar char="-"/>
            </a:pPr>
            <a:r>
              <a:rPr lang="en-US" dirty="0" smtClean="0"/>
              <a:t>Long-term desirability of states</a:t>
            </a:r>
          </a:p>
          <a:p>
            <a:pPr marL="0" indent="0">
              <a:buFontTx/>
              <a:buNone/>
            </a:pPr>
            <a:endParaRPr lang="en-US" baseline="0" dirty="0" smtClean="0"/>
          </a:p>
          <a:p>
            <a:pPr marL="0" indent="0">
              <a:buFontTx/>
              <a:buNone/>
            </a:pPr>
            <a:r>
              <a:rPr lang="en-US" sz="1200" b="0" i="0" kern="1200" dirty="0" smtClean="0">
                <a:solidFill>
                  <a:schemeClr val="tx1"/>
                </a:solidFill>
                <a:effectLst/>
                <a:latin typeface="+mn-lt"/>
                <a:ea typeface="+mn-ea"/>
                <a:cs typeface="+mn-cs"/>
              </a:rPr>
              <a:t>Relationship</a:t>
            </a:r>
            <a:r>
              <a:rPr lang="en-US" sz="1200" b="0" i="0" kern="1200" baseline="0" dirty="0" smtClean="0">
                <a:solidFill>
                  <a:schemeClr val="tx1"/>
                </a:solidFill>
                <a:effectLst/>
                <a:latin typeface="+mn-lt"/>
                <a:ea typeface="+mn-ea"/>
                <a:cs typeface="+mn-cs"/>
              </a:rPr>
              <a:t> between rewards and values: </a:t>
            </a:r>
            <a:r>
              <a:rPr lang="en-US" sz="1200" b="0" i="0" kern="1200" dirty="0" smtClean="0">
                <a:solidFill>
                  <a:schemeClr val="tx1"/>
                </a:solidFill>
                <a:effectLst/>
                <a:latin typeface="+mn-lt"/>
                <a:ea typeface="+mn-ea"/>
                <a:cs typeface="+mn-cs"/>
              </a:rPr>
              <a:t>Without rewards there could be no values, and the only purpose of estimating values is to achieve more reward.</a:t>
            </a:r>
          </a:p>
          <a:p>
            <a:pPr marL="0" indent="0">
              <a:buFontTx/>
              <a:buNone/>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RL problems can be solved by estimating the</a:t>
            </a:r>
            <a:r>
              <a:rPr lang="en-US" baseline="0" dirty="0" smtClean="0"/>
              <a:t> value function e.g. using neural networks. Generally: iteratively improve approximation of value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ways: evolutionary algorithms</a:t>
            </a:r>
          </a:p>
          <a:p>
            <a:pPr marL="0" indent="0">
              <a:buFontTx/>
              <a:buNone/>
            </a:pPr>
            <a:endParaRPr lang="en-US" dirty="0" smtClean="0"/>
          </a:p>
          <a:p>
            <a:pPr marL="0" indent="0">
              <a:buFontTx/>
              <a:buNone/>
            </a:pP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21</a:t>
            </a:fld>
            <a:endParaRPr lang="en-US"/>
          </a:p>
        </p:txBody>
      </p:sp>
    </p:spTree>
    <p:extLst>
      <p:ext uri="{BB962C8B-B14F-4D97-AF65-F5344CB8AC3E}">
        <p14:creationId xmlns:p14="http://schemas.microsoft.com/office/powerpoint/2010/main" val="296652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State value</a:t>
            </a:r>
            <a:endParaRPr lang="en-US" baseline="0" dirty="0" smtClean="0"/>
          </a:p>
          <a:p>
            <a:r>
              <a:rPr lang="en-US" baseline="0" dirty="0" smtClean="0"/>
              <a:t>	gives each state a value</a:t>
            </a:r>
          </a:p>
          <a:p>
            <a:endParaRPr lang="en-US" baseline="0" dirty="0" smtClean="0"/>
          </a:p>
          <a:p>
            <a:r>
              <a:rPr lang="en-US" baseline="0" dirty="0" smtClean="0"/>
              <a:t>Action value</a:t>
            </a:r>
          </a:p>
          <a:p>
            <a:r>
              <a:rPr lang="en-US" baseline="0" dirty="0" smtClean="0"/>
              <a:t>	gives each state-action pair a value</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22</a:t>
            </a:fld>
            <a:endParaRPr lang="en-US"/>
          </a:p>
        </p:txBody>
      </p:sp>
    </p:spTree>
    <p:extLst>
      <p:ext uri="{BB962C8B-B14F-4D97-AF65-F5344CB8AC3E}">
        <p14:creationId xmlns:p14="http://schemas.microsoft.com/office/powerpoint/2010/main" val="3313327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pPr marL="228600" indent="-228600">
              <a:buAutoNum type="arabicPeriod"/>
            </a:pPr>
            <a:r>
              <a:rPr lang="en-US" dirty="0" smtClean="0"/>
              <a:t>Search</a:t>
            </a:r>
            <a:r>
              <a:rPr lang="en-US" baseline="0" dirty="0" smtClean="0"/>
              <a:t> tree </a:t>
            </a:r>
          </a:p>
          <a:p>
            <a:pPr marL="685800" lvl="1" indent="-228600">
              <a:buFont typeface="Arial" panose="020B0604020202020204" pitchFamily="34" charset="0"/>
              <a:buChar char="•"/>
            </a:pPr>
            <a:r>
              <a:rPr lang="en-US" baseline="0" dirty="0" smtClean="0"/>
              <a:t>value of a state is updated based on the values of all possible successor states &amp; their probability of occurring</a:t>
            </a:r>
          </a:p>
          <a:p>
            <a:pPr marL="685800" lvl="1" indent="-228600">
              <a:buFont typeface="Arial" panose="020B0604020202020204" pitchFamily="34" charset="0"/>
              <a:buChar char="•"/>
            </a:pPr>
            <a:r>
              <a:rPr lang="en-US" sz="1200" b="0" i="0" kern="1200" dirty="0" smtClean="0">
                <a:solidFill>
                  <a:schemeClr val="tx1"/>
                </a:solidFill>
                <a:effectLst/>
                <a:latin typeface="+mn-lt"/>
                <a:ea typeface="+mn-ea"/>
                <a:cs typeface="+mn-cs"/>
              </a:rPr>
              <a:t>Requires perfect model of the environment (need to know all s, a</a:t>
            </a:r>
            <a:r>
              <a:rPr lang="en-US" sz="1200" b="0" i="0" kern="1200" baseline="0" dirty="0" smtClean="0">
                <a:solidFill>
                  <a:schemeClr val="tx1"/>
                </a:solidFill>
                <a:effectLst/>
                <a:latin typeface="+mn-lt"/>
                <a:ea typeface="+mn-ea"/>
                <a:cs typeface="+mn-cs"/>
              </a:rPr>
              <a:t> and all s’ </a:t>
            </a:r>
            <a:r>
              <a:rPr lang="en-US" sz="1200" b="0" i="0" kern="1200" baseline="0" dirty="0" err="1" smtClean="0">
                <a:solidFill>
                  <a:schemeClr val="tx1"/>
                </a:solidFill>
                <a:effectLst/>
                <a:latin typeface="+mn-lt"/>
                <a:ea typeface="+mn-ea"/>
                <a:cs typeface="+mn-cs"/>
              </a:rPr>
              <a:t>etc</a:t>
            </a:r>
            <a:r>
              <a:rPr lang="en-US" sz="1200" b="0" i="0" kern="1200" baseline="0" dirty="0" smtClean="0">
                <a:solidFill>
                  <a:schemeClr val="tx1"/>
                </a:solidFill>
                <a:effectLst/>
                <a:latin typeface="+mn-lt"/>
                <a:ea typeface="+mn-ea"/>
                <a:cs typeface="+mn-cs"/>
              </a:rPr>
              <a:t>)</a:t>
            </a:r>
            <a:endParaRPr lang="en-US" baseline="0" dirty="0" smtClean="0"/>
          </a:p>
          <a:p>
            <a:pPr marL="228600" indent="-228600">
              <a:buAutoNum type="arabicPeriod"/>
            </a:pPr>
            <a:r>
              <a:rPr lang="en-US" baseline="0" dirty="0" smtClean="0"/>
              <a:t>MC</a:t>
            </a:r>
          </a:p>
          <a:p>
            <a:pPr marL="685800" lvl="1" indent="-228600">
              <a:buFont typeface="Arial" panose="020B0604020202020204" pitchFamily="34" charset="0"/>
              <a:buChar char="•"/>
            </a:pPr>
            <a:r>
              <a:rPr lang="en-US" baseline="0" dirty="0" smtClean="0"/>
              <a:t>Learn from experience</a:t>
            </a:r>
          </a:p>
          <a:p>
            <a:pPr marL="685800" lvl="1" indent="-228600">
              <a:buFont typeface="Arial" panose="020B0604020202020204" pitchFamily="34" charset="0"/>
              <a:buChar char="•"/>
            </a:pPr>
            <a:r>
              <a:rPr lang="en-US" baseline="0" dirty="0" smtClean="0"/>
              <a:t>Pick a state, generate sample episode (until terminal state), update state based on all actions taken &amp; states visited in that episode</a:t>
            </a:r>
          </a:p>
          <a:p>
            <a:pPr marL="685800" lvl="1" indent="-228600">
              <a:buFont typeface="Arial" panose="020B0604020202020204" pitchFamily="34" charset="0"/>
              <a:buChar char="•"/>
            </a:pPr>
            <a:r>
              <a:rPr lang="en-US" baseline="0" dirty="0" smtClean="0"/>
              <a:t>Can only update after episode is finished</a:t>
            </a:r>
          </a:p>
          <a:p>
            <a:pPr marL="228600" indent="-228600">
              <a:buAutoNum type="arabicPeriod"/>
            </a:pPr>
            <a:r>
              <a:rPr lang="en-US" baseline="0" dirty="0" smtClean="0"/>
              <a:t>TD</a:t>
            </a:r>
          </a:p>
          <a:p>
            <a:pPr marL="685800" lvl="1" indent="-228600">
              <a:buFont typeface="Arial" panose="020B0604020202020204" pitchFamily="34" charset="0"/>
              <a:buChar char="•"/>
            </a:pPr>
            <a:r>
              <a:rPr lang="en-US" sz="1200" b="0" i="0" kern="1200" dirty="0" smtClean="0">
                <a:solidFill>
                  <a:schemeClr val="tx1"/>
                </a:solidFill>
                <a:effectLst/>
                <a:latin typeface="+mn-lt"/>
                <a:ea typeface="+mn-ea"/>
                <a:cs typeface="+mn-cs"/>
              </a:rPr>
              <a:t>TD methods are alternatives to Monte Carlo</a:t>
            </a:r>
          </a:p>
          <a:p>
            <a:pPr marL="685800" lvl="1" indent="-228600">
              <a:buFont typeface="Arial" panose="020B0604020202020204" pitchFamily="34" charset="0"/>
              <a:buChar char="•"/>
            </a:pPr>
            <a:r>
              <a:rPr lang="en-US" sz="1200" b="0" i="0" kern="1200" dirty="0" smtClean="0">
                <a:solidFill>
                  <a:schemeClr val="tx1"/>
                </a:solidFill>
                <a:effectLst/>
                <a:latin typeface="+mn-lt"/>
                <a:ea typeface="+mn-ea"/>
                <a:cs typeface="+mn-cs"/>
              </a:rPr>
              <a:t>Also uses samples: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TD(0) </a:t>
            </a:r>
            <a:r>
              <a:rPr lang="en-US" sz="1200" b="0" i="0" kern="1200" dirty="0" smtClean="0">
                <a:solidFill>
                  <a:schemeClr val="tx1"/>
                </a:solidFill>
                <a:effectLst/>
                <a:latin typeface="+mn-lt"/>
                <a:ea typeface="+mn-ea"/>
                <a:cs typeface="+mn-cs"/>
              </a:rPr>
              <a:t>one sample transition from it to the immediately following state</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23</a:t>
            </a:fld>
            <a:endParaRPr lang="en-US"/>
          </a:p>
        </p:txBody>
      </p:sp>
    </p:spTree>
    <p:extLst>
      <p:ext uri="{BB962C8B-B14F-4D97-AF65-F5344CB8AC3E}">
        <p14:creationId xmlns:p14="http://schemas.microsoft.com/office/powerpoint/2010/main" val="3705334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Pladsholder til noter 2"/>
              <p:cNvSpPr>
                <a:spLocks noGrp="1"/>
              </p:cNvSpPr>
              <p:nvPr>
                <p:ph type="body" idx="1"/>
              </p:nvPr>
            </p:nvSpPr>
            <p:spPr/>
            <p:txBody>
              <a:bodyPr/>
              <a:lstStyle/>
              <a:p>
                <a:endParaRPr lang="en-US" dirty="0" smtClean="0"/>
              </a:p>
              <a:p>
                <a:r>
                  <a:rPr lang="en-US" dirty="0" smtClean="0"/>
                  <a:t>TD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New state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are things better or worse?</a:t>
                </a:r>
              </a:p>
              <a:p>
                <a:endParaRPr lang="en-US" dirty="0" smtClean="0"/>
              </a:p>
              <a:p>
                <a:r>
                  <a:rPr lang="en-US" dirty="0" smtClean="0"/>
                  <a:t>Eligibility traces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Recently visited states more impacted</a:t>
                </a:r>
              </a:p>
              <a:p>
                <a:endParaRPr lang="en-US" dirty="0" smtClean="0"/>
              </a:p>
              <a:p>
                <a:endParaRPr lang="en-US" dirty="0"/>
              </a:p>
            </p:txBody>
          </p:sp>
        </mc:Choice>
        <mc:Fallback xmlns="">
          <p:sp>
            <p:nvSpPr>
              <p:cNvPr id="3" name="Pladsholder til noter 2"/>
              <p:cNvSpPr>
                <a:spLocks noGrp="1"/>
              </p:cNvSpPr>
              <p:nvPr>
                <p:ph type="body" idx="1"/>
              </p:nvPr>
            </p:nvSpPr>
            <p:spPr/>
            <p:txBody>
              <a:bodyPr/>
              <a:lstStyle/>
              <a:p>
                <a:endParaRPr lang="en-US" dirty="0" smtClean="0"/>
              </a:p>
              <a:p>
                <a:r>
                  <a:rPr lang="en-US" dirty="0" smtClean="0"/>
                  <a:t>TD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New state </a:t>
                </a:r>
                <a:r>
                  <a:rPr lang="en-US" i="0" smtClean="0">
                    <a:latin typeface="Cambria Math" panose="02040503050406030204" pitchFamily="18" charset="0"/>
                    <a:ea typeface="Cambria Math" panose="02040503050406030204" pitchFamily="18" charset="0"/>
                  </a:rPr>
                  <a:t>→</a:t>
                </a:r>
                <a:r>
                  <a:rPr lang="en-US" dirty="0" smtClean="0"/>
                  <a:t> are things better or worse</a:t>
                </a:r>
                <a:r>
                  <a:rPr lang="en-US" dirty="0" smtClean="0"/>
                  <a:t>?</a:t>
                </a:r>
              </a:p>
              <a:p>
                <a:endParaRPr lang="en-US" dirty="0" smtClean="0"/>
              </a:p>
              <a:p>
                <a:r>
                  <a:rPr lang="en-US" dirty="0" smtClean="0"/>
                  <a:t>Eligibility traces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Recently visited states more impacted</a:t>
                </a:r>
              </a:p>
              <a:p>
                <a:endParaRPr lang="en-US" dirty="0" smtClean="0"/>
              </a:p>
              <a:p>
                <a:endParaRPr lang="en-US" dirty="0"/>
              </a:p>
            </p:txBody>
          </p:sp>
        </mc:Fallback>
      </mc:AlternateContent>
      <p:sp>
        <p:nvSpPr>
          <p:cNvPr id="4" name="Pladsholder til slidenummer 3"/>
          <p:cNvSpPr>
            <a:spLocks noGrp="1"/>
          </p:cNvSpPr>
          <p:nvPr>
            <p:ph type="sldNum" sz="quarter" idx="10"/>
          </p:nvPr>
        </p:nvSpPr>
        <p:spPr/>
        <p:txBody>
          <a:bodyPr/>
          <a:lstStyle/>
          <a:p>
            <a:fld id="{8046E62F-E5FE-47EF-A976-13A39BC22007}" type="slidenum">
              <a:rPr lang="en-US" smtClean="0"/>
              <a:t>24</a:t>
            </a:fld>
            <a:endParaRPr lang="en-US"/>
          </a:p>
        </p:txBody>
      </p:sp>
    </p:spTree>
    <p:extLst>
      <p:ext uri="{BB962C8B-B14F-4D97-AF65-F5344CB8AC3E}">
        <p14:creationId xmlns:p14="http://schemas.microsoft.com/office/powerpoint/2010/main" val="2598124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Pladsholder til noter 2"/>
              <p:cNvSpPr>
                <a:spLocks noGrp="1"/>
              </p:cNvSpPr>
              <p:nvPr>
                <p:ph type="body" idx="1"/>
              </p:nvPr>
            </p:nvSpPr>
            <p:spPr/>
            <p:txBody>
              <a:bodyPr/>
              <a:lstStyle/>
              <a:p>
                <a:r>
                  <a:rPr lang="en-US" dirty="0" smtClean="0"/>
                  <a:t>Two</a:t>
                </a:r>
                <a:r>
                  <a:rPr lang="en-US" baseline="0" dirty="0" smtClean="0"/>
                  <a:t> main components: </a:t>
                </a:r>
                <a:endParaRPr lang="en-US" dirty="0" smtClean="0"/>
              </a:p>
              <a:p>
                <a:r>
                  <a:rPr lang="en-US" dirty="0" smtClean="0"/>
                  <a:t>TD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New state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are things better or worse?</a:t>
                </a:r>
              </a:p>
              <a:p>
                <a:r>
                  <a:rPr lang="en-US" dirty="0" smtClean="0"/>
                  <a:t>Eligibility traces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Recently visited states more impacted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Eligibility trace to represent how recent a state’s gradient was computed,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smtClean="0"/>
                  <a:t> decay</a:t>
                </a:r>
              </a:p>
              <a:p>
                <a:endParaRPr lang="en-US" dirty="0" smtClean="0"/>
              </a:p>
              <a:p>
                <a:r>
                  <a:rPr lang="en-US" dirty="0" smtClean="0"/>
                  <a:t>2. Networks output</a:t>
                </a:r>
                <a:r>
                  <a:rPr lang="en-US" baseline="0" dirty="0" smtClean="0"/>
                  <a:t> when in state s q(</a:t>
                </a:r>
                <a:r>
                  <a:rPr lang="en-US" baseline="0" dirty="0" err="1" smtClean="0"/>
                  <a:t>s,a</a:t>
                </a:r>
                <a:r>
                  <a:rPr lang="en-US" baseline="0" dirty="0" smtClean="0"/>
                  <a:t>) vs networks output after q(</a:t>
                </a:r>
                <a:r>
                  <a:rPr lang="en-US" baseline="0" dirty="0" err="1" smtClean="0"/>
                  <a:t>s’,a</a:t>
                </a:r>
                <a:r>
                  <a:rPr lang="en-US" baseline="0" dirty="0" smtClean="0"/>
                  <a:t>)</a:t>
                </a:r>
                <a:endParaRPr lang="en-US" dirty="0" smtClean="0"/>
              </a:p>
              <a:p>
                <a:r>
                  <a:rPr lang="en-US" dirty="0" smtClean="0"/>
                  <a:t>3.</a:t>
                </a:r>
                <a:r>
                  <a:rPr lang="en-US" baseline="0" dirty="0" smtClean="0"/>
                  <a:t> Shout the error backward over time; strength of voice decreases with temporal difference to </a:t>
                </a:r>
                <a14:m>
                  <m:oMath xmlns:m="http://schemas.openxmlformats.org/officeDocument/2006/math">
                    <m:r>
                      <a:rPr lang="en-US" i="1" baseline="0" smtClean="0">
                        <a:latin typeface="Cambria Math" panose="02040503050406030204" pitchFamily="18" charset="0"/>
                        <a:ea typeface="Cambria Math" panose="02040503050406030204" pitchFamily="18" charset="0"/>
                      </a:rPr>
                      <m:t>𝛾𝜆</m:t>
                    </m:r>
                  </m:oMath>
                </a14:m>
                <a:r>
                  <a:rPr lang="en-US" baseline="0" dirty="0" smtClean="0"/>
                  <a:t> – if our value function is represented by a neural networks we can use </a:t>
                </a:r>
                <a:r>
                  <a:rPr lang="en-US" baseline="0" dirty="0" err="1" smtClean="0"/>
                  <a:t>backpropagation</a:t>
                </a:r>
                <a:r>
                  <a:rPr lang="en-US" baseline="0" dirty="0" smtClean="0"/>
                  <a:t>!</a:t>
                </a:r>
              </a:p>
              <a:p>
                <a:endParaRPr lang="en-US" dirty="0" smtClean="0"/>
              </a:p>
              <a:p>
                <a:r>
                  <a:rPr lang="en-US" dirty="0" smtClean="0"/>
                  <a:t>T(0)</a:t>
                </a:r>
                <a:r>
                  <a:rPr lang="en-US" baseline="0" dirty="0" smtClean="0"/>
                  <a:t> as before; T(1) like MC but better: don’t have to wait until end of episode</a:t>
                </a:r>
                <a:endParaRPr lang="en-US" dirty="0"/>
              </a:p>
            </p:txBody>
          </p:sp>
        </mc:Choice>
        <mc:Fallback xmlns="">
          <p:sp>
            <p:nvSpPr>
              <p:cNvPr id="3" name="Pladsholder til noter 2"/>
              <p:cNvSpPr>
                <a:spLocks noGrp="1"/>
              </p:cNvSpPr>
              <p:nvPr>
                <p:ph type="body" idx="1"/>
              </p:nvPr>
            </p:nvSpPr>
            <p:spPr/>
            <p:txBody>
              <a:bodyPr/>
              <a:lstStyle/>
              <a:p>
                <a:endParaRPr lang="en-US" dirty="0" smtClean="0"/>
              </a:p>
              <a:p>
                <a:r>
                  <a:rPr lang="en-US" dirty="0" smtClean="0"/>
                  <a:t>TD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New state </a:t>
                </a:r>
                <a:r>
                  <a:rPr lang="en-US" i="0" smtClean="0">
                    <a:latin typeface="Cambria Math" panose="02040503050406030204" pitchFamily="18" charset="0"/>
                    <a:ea typeface="Cambria Math" panose="02040503050406030204" pitchFamily="18" charset="0"/>
                  </a:rPr>
                  <a:t>→</a:t>
                </a:r>
                <a:r>
                  <a:rPr lang="en-US" dirty="0" smtClean="0"/>
                  <a:t> are things better or worse</a:t>
                </a:r>
                <a:r>
                  <a:rPr lang="en-US" dirty="0" smtClean="0"/>
                  <a:t>?</a:t>
                </a:r>
              </a:p>
              <a:p>
                <a:endParaRPr lang="en-US" dirty="0" smtClean="0"/>
              </a:p>
              <a:p>
                <a:r>
                  <a:rPr lang="en-US" dirty="0" smtClean="0"/>
                  <a:t>Eligibility traces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Recently visited states more impacted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Eligibility trace to represent how recent a state’s gradient was </a:t>
                </a:r>
                <a:r>
                  <a:rPr lang="en-US" dirty="0" smtClean="0"/>
                  <a:t>computed, </a:t>
                </a:r>
                <a:r>
                  <a:rPr lang="en-US" i="0" smtClean="0">
                    <a:latin typeface="Cambria Math" panose="02040503050406030204" pitchFamily="18" charset="0"/>
                    <a:ea typeface="Cambria Math" panose="02040503050406030204" pitchFamily="18" charset="0"/>
                  </a:rPr>
                  <a:t>𝜆</a:t>
                </a:r>
                <a:r>
                  <a:rPr lang="en-US" dirty="0" smtClean="0"/>
                  <a:t> </a:t>
                </a:r>
                <a:r>
                  <a:rPr lang="en-US" dirty="0" smtClean="0"/>
                  <a:t>decay</a:t>
                </a:r>
              </a:p>
              <a:p>
                <a:endParaRPr lang="en-US" dirty="0" smtClean="0"/>
              </a:p>
              <a:p>
                <a:r>
                  <a:rPr lang="en-US" dirty="0" smtClean="0"/>
                  <a:t>2. Networks output</a:t>
                </a:r>
                <a:r>
                  <a:rPr lang="en-US" baseline="0" dirty="0" smtClean="0"/>
                  <a:t> when in state s q(</a:t>
                </a:r>
                <a:r>
                  <a:rPr lang="en-US" baseline="0" dirty="0" err="1" smtClean="0"/>
                  <a:t>s,a</a:t>
                </a:r>
                <a:r>
                  <a:rPr lang="en-US" baseline="0" dirty="0" smtClean="0"/>
                  <a:t>) vs networks output after q(</a:t>
                </a:r>
                <a:r>
                  <a:rPr lang="en-US" baseline="0" dirty="0" err="1" smtClean="0"/>
                  <a:t>s’,a</a:t>
                </a:r>
                <a:r>
                  <a:rPr lang="en-US" baseline="0" dirty="0" smtClean="0"/>
                  <a:t>)</a:t>
                </a:r>
                <a:endParaRPr lang="en-US" dirty="0" smtClean="0"/>
              </a:p>
              <a:p>
                <a:r>
                  <a:rPr lang="en-US" dirty="0" smtClean="0"/>
                  <a:t>3.</a:t>
                </a:r>
                <a:r>
                  <a:rPr lang="en-US" baseline="0" dirty="0" smtClean="0"/>
                  <a:t> Shout the error backward over time; strength of voice decreases with temporal difference to </a:t>
                </a:r>
                <a:r>
                  <a:rPr lang="en-US" i="0" baseline="0" smtClean="0">
                    <a:latin typeface="Cambria Math" panose="02040503050406030204" pitchFamily="18" charset="0"/>
                    <a:ea typeface="Cambria Math" panose="02040503050406030204" pitchFamily="18" charset="0"/>
                  </a:rPr>
                  <a:t>𝛾𝜆</a:t>
                </a:r>
                <a:endParaRPr lang="en-US" baseline="0" dirty="0" smtClean="0"/>
              </a:p>
              <a:p>
                <a:endParaRPr lang="en-US" dirty="0" smtClean="0"/>
              </a:p>
              <a:p>
                <a:r>
                  <a:rPr lang="en-US" dirty="0" smtClean="0"/>
                  <a:t>T(0)</a:t>
                </a:r>
                <a:r>
                  <a:rPr lang="en-US" baseline="0" dirty="0" smtClean="0"/>
                  <a:t> as before; T(1) like MC but better: don’t have to wait until end of episode</a:t>
                </a:r>
                <a:endParaRPr lang="en-US" dirty="0"/>
              </a:p>
            </p:txBody>
          </p:sp>
        </mc:Fallback>
      </mc:AlternateContent>
      <p:sp>
        <p:nvSpPr>
          <p:cNvPr id="4" name="Pladsholder til slidenummer 3"/>
          <p:cNvSpPr>
            <a:spLocks noGrp="1"/>
          </p:cNvSpPr>
          <p:nvPr>
            <p:ph type="sldNum" sz="quarter" idx="10"/>
          </p:nvPr>
        </p:nvSpPr>
        <p:spPr/>
        <p:txBody>
          <a:bodyPr/>
          <a:lstStyle/>
          <a:p>
            <a:fld id="{8046E62F-E5FE-47EF-A976-13A39BC22007}" type="slidenum">
              <a:rPr lang="en-US" smtClean="0"/>
              <a:t>25</a:t>
            </a:fld>
            <a:endParaRPr lang="en-US"/>
          </a:p>
        </p:txBody>
      </p:sp>
    </p:spTree>
    <p:extLst>
      <p:ext uri="{BB962C8B-B14F-4D97-AF65-F5344CB8AC3E}">
        <p14:creationId xmlns:p14="http://schemas.microsoft.com/office/powerpoint/2010/main" val="307303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26</a:t>
            </a:fld>
            <a:endParaRPr lang="en-US"/>
          </a:p>
        </p:txBody>
      </p:sp>
    </p:spTree>
    <p:extLst>
      <p:ext uri="{BB962C8B-B14F-4D97-AF65-F5344CB8AC3E}">
        <p14:creationId xmlns:p14="http://schemas.microsoft.com/office/powerpoint/2010/main" val="3016878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GB" dirty="0" smtClean="0"/>
              <a:t>Environment: stats about self and opponent</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27</a:t>
            </a:fld>
            <a:endParaRPr lang="en-US"/>
          </a:p>
        </p:txBody>
      </p:sp>
    </p:spTree>
    <p:extLst>
      <p:ext uri="{BB962C8B-B14F-4D97-AF65-F5344CB8AC3E}">
        <p14:creationId xmlns:p14="http://schemas.microsoft.com/office/powerpoint/2010/main" val="217833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In </a:t>
            </a:r>
            <a:r>
              <a:rPr lang="da-DK" dirty="0" err="1" smtClean="0"/>
              <a:t>spirit</a:t>
            </a:r>
            <a:r>
              <a:rPr lang="da-DK" dirty="0" smtClean="0"/>
              <a:t> of TD </a:t>
            </a:r>
            <a:r>
              <a:rPr lang="da-DK" dirty="0" err="1" smtClean="0"/>
              <a:t>lambda</a:t>
            </a:r>
            <a:r>
              <a:rPr lang="da-DK" dirty="0" smtClean="0"/>
              <a:t> </a:t>
            </a:r>
            <a:r>
              <a:rPr lang="da-DK" dirty="0" err="1" smtClean="0"/>
              <a:t>algorithm</a:t>
            </a:r>
            <a:r>
              <a:rPr lang="da-DK" baseline="0" dirty="0" smtClean="0"/>
              <a:t> with </a:t>
            </a:r>
            <a:r>
              <a:rPr lang="da-DK" baseline="0" dirty="0" err="1" smtClean="0"/>
              <a:t>bp</a:t>
            </a:r>
            <a:r>
              <a:rPr lang="da-DK" baseline="0" dirty="0" smtClean="0"/>
              <a:t> of neural </a:t>
            </a:r>
            <a:r>
              <a:rPr lang="da-DK" baseline="0" dirty="0" err="1" smtClean="0"/>
              <a:t>networks</a:t>
            </a:r>
            <a:r>
              <a:rPr lang="da-DK" baseline="0" dirty="0" smtClean="0"/>
              <a:t> </a:t>
            </a:r>
          </a:p>
          <a:p>
            <a:endParaRPr lang="da-DK" dirty="0" smtClean="0"/>
          </a:p>
          <a:p>
            <a:r>
              <a:rPr lang="da-DK" dirty="0" err="1" smtClean="0"/>
              <a:t>Bot</a:t>
            </a:r>
            <a:r>
              <a:rPr lang="da-DK" dirty="0" smtClean="0"/>
              <a:t> frame 1/20 of a </a:t>
            </a:r>
            <a:r>
              <a:rPr lang="da-DK" dirty="0" err="1" smtClean="0"/>
              <a:t>second</a:t>
            </a:r>
            <a:r>
              <a:rPr lang="da-DK" baseline="0" dirty="0" smtClean="0"/>
              <a:t> – </a:t>
            </a:r>
            <a:r>
              <a:rPr lang="da-DK" baseline="0" dirty="0" err="1" smtClean="0"/>
              <a:t>every</a:t>
            </a:r>
            <a:r>
              <a:rPr lang="da-DK" baseline="0" dirty="0" smtClean="0"/>
              <a:t> 5 </a:t>
            </a:r>
            <a:r>
              <a:rPr lang="da-DK" baseline="0" dirty="0" err="1" smtClean="0"/>
              <a:t>calls</a:t>
            </a:r>
            <a:r>
              <a:rPr lang="da-DK" baseline="0" dirty="0" smtClean="0"/>
              <a:t> </a:t>
            </a:r>
            <a:r>
              <a:rPr lang="da-DK" baseline="0" dirty="0" err="1" smtClean="0"/>
              <a:t>we</a:t>
            </a:r>
            <a:r>
              <a:rPr lang="da-DK" baseline="0" dirty="0" smtClean="0"/>
              <a:t> </a:t>
            </a:r>
            <a:r>
              <a:rPr lang="da-DK" baseline="0" dirty="0" err="1" smtClean="0"/>
              <a:t>make</a:t>
            </a:r>
            <a:r>
              <a:rPr lang="da-DK" baseline="0" dirty="0" smtClean="0"/>
              <a:t> a decision</a:t>
            </a:r>
          </a:p>
          <a:p>
            <a:endParaRPr lang="da-DK" dirty="0" smtClean="0"/>
          </a:p>
          <a:p>
            <a:r>
              <a:rPr lang="da-DK" dirty="0" err="1" smtClean="0"/>
              <a:t>Decrease</a:t>
            </a:r>
            <a:r>
              <a:rPr lang="da-DK" dirty="0" smtClean="0"/>
              <a:t> </a:t>
            </a:r>
            <a:r>
              <a:rPr lang="da-DK" dirty="0" err="1" smtClean="0"/>
              <a:t>random</a:t>
            </a:r>
            <a:r>
              <a:rPr lang="da-DK" baseline="0" dirty="0" smtClean="0"/>
              <a:t> chance </a:t>
            </a:r>
            <a:r>
              <a:rPr lang="da-DK" baseline="0" dirty="0" err="1" smtClean="0"/>
              <a:t>after</a:t>
            </a:r>
            <a:r>
              <a:rPr lang="da-DK" baseline="0" dirty="0" smtClean="0"/>
              <a:t> </a:t>
            </a:r>
            <a:r>
              <a:rPr lang="da-DK" baseline="0" dirty="0" err="1" smtClean="0"/>
              <a:t>each</a:t>
            </a:r>
            <a:r>
              <a:rPr lang="da-DK" baseline="0" dirty="0" smtClean="0"/>
              <a:t> match</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28</a:t>
            </a:fld>
            <a:endParaRPr lang="en-US"/>
          </a:p>
        </p:txBody>
      </p:sp>
    </p:spTree>
    <p:extLst>
      <p:ext uri="{BB962C8B-B14F-4D97-AF65-F5344CB8AC3E}">
        <p14:creationId xmlns:p14="http://schemas.microsoft.com/office/powerpoint/2010/main" val="839306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May not be able to act, but learn at</a:t>
            </a:r>
            <a:r>
              <a:rPr lang="en-GB" baseline="0" dirty="0" smtClean="0"/>
              <a:t> regular intervals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29</a:t>
            </a:fld>
            <a:endParaRPr lang="en-US"/>
          </a:p>
        </p:txBody>
      </p:sp>
    </p:spTree>
    <p:extLst>
      <p:ext uri="{BB962C8B-B14F-4D97-AF65-F5344CB8AC3E}">
        <p14:creationId xmlns:p14="http://schemas.microsoft.com/office/powerpoint/2010/main" val="56410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30</a:t>
            </a:fld>
            <a:endParaRPr lang="en-US"/>
          </a:p>
        </p:txBody>
      </p:sp>
    </p:spTree>
    <p:extLst>
      <p:ext uri="{BB962C8B-B14F-4D97-AF65-F5344CB8AC3E}">
        <p14:creationId xmlns:p14="http://schemas.microsoft.com/office/powerpoint/2010/main" val="1683107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In 2014 a market research showed</a:t>
            </a:r>
            <a:r>
              <a:rPr lang="en-GB" baseline="0" dirty="0" smtClean="0"/>
              <a:t> that the number of people playing video games is comparable to the number of people participating in regular sports. </a:t>
            </a:r>
          </a:p>
          <a:p>
            <a:endParaRPr lang="en-GB" baseline="0" dirty="0" smtClean="0"/>
          </a:p>
          <a:p>
            <a:r>
              <a:rPr lang="en-GB" baseline="0" dirty="0" smtClean="0"/>
              <a:t>MOBA games are video games that combine real-time strategy with fast paced action. Accordingly these games are often way too complex for hard coded AI agents to perform satisfactory.</a:t>
            </a:r>
          </a:p>
          <a:p>
            <a:endParaRPr lang="en-GB" baseline="0" dirty="0" smtClean="0"/>
          </a:p>
          <a:p>
            <a:r>
              <a:rPr lang="en-GB" baseline="0" dirty="0" smtClean="0"/>
              <a:t>Hence, in AI development, human concepts have often been used as an inspiration for computational models. </a:t>
            </a:r>
          </a:p>
        </p:txBody>
      </p:sp>
      <p:sp>
        <p:nvSpPr>
          <p:cNvPr id="4" name="Pladsholder til slidenummer 3"/>
          <p:cNvSpPr>
            <a:spLocks noGrp="1"/>
          </p:cNvSpPr>
          <p:nvPr>
            <p:ph type="sldNum" sz="quarter" idx="10"/>
          </p:nvPr>
        </p:nvSpPr>
        <p:spPr/>
        <p:txBody>
          <a:bodyPr/>
          <a:lstStyle/>
          <a:p>
            <a:fld id="{8046E62F-E5FE-47EF-A976-13A39BC22007}" type="slidenum">
              <a:rPr lang="en-US" smtClean="0"/>
              <a:t>3</a:t>
            </a:fld>
            <a:endParaRPr lang="en-US"/>
          </a:p>
        </p:txBody>
      </p:sp>
    </p:spTree>
    <p:extLst>
      <p:ext uri="{BB962C8B-B14F-4D97-AF65-F5344CB8AC3E}">
        <p14:creationId xmlns:p14="http://schemas.microsoft.com/office/powerpoint/2010/main" val="1934047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takes</a:t>
            </a:r>
            <a:r>
              <a:rPr lang="da-DK" dirty="0" smtClean="0"/>
              <a:t> time</a:t>
            </a:r>
            <a:r>
              <a:rPr lang="da-DK" baseline="0" dirty="0" smtClean="0"/>
              <a:t> to run test. </a:t>
            </a:r>
            <a:r>
              <a:rPr lang="da-DK" baseline="0" dirty="0" err="1" smtClean="0"/>
              <a:t>Anything</a:t>
            </a:r>
            <a:r>
              <a:rPr lang="da-DK" baseline="0" dirty="0" smtClean="0"/>
              <a:t> </a:t>
            </a:r>
            <a:r>
              <a:rPr lang="da-DK" baseline="0" dirty="0" err="1" smtClean="0"/>
              <a:t>between</a:t>
            </a:r>
            <a:r>
              <a:rPr lang="da-DK" baseline="0" dirty="0" smtClean="0"/>
              <a:t> a </a:t>
            </a:r>
            <a:r>
              <a:rPr lang="da-DK" baseline="0" dirty="0" err="1" smtClean="0"/>
              <a:t>few</a:t>
            </a:r>
            <a:r>
              <a:rPr lang="da-DK" baseline="0" dirty="0" smtClean="0"/>
              <a:t> </a:t>
            </a:r>
            <a:r>
              <a:rPr lang="da-DK" baseline="0" dirty="0" err="1" smtClean="0"/>
              <a:t>seconds</a:t>
            </a:r>
            <a:r>
              <a:rPr lang="da-DK" baseline="0" dirty="0" smtClean="0"/>
              <a:t> </a:t>
            </a:r>
            <a:r>
              <a:rPr lang="da-DK" baseline="0" dirty="0" err="1" smtClean="0"/>
              <a:t>upto</a:t>
            </a:r>
            <a:r>
              <a:rPr lang="da-DK" baseline="0" dirty="0" smtClean="0"/>
              <a:t> </a:t>
            </a:r>
            <a:r>
              <a:rPr lang="da-DK" baseline="0" dirty="0" err="1" smtClean="0"/>
              <a:t>well</a:t>
            </a:r>
            <a:r>
              <a:rPr lang="da-DK" baseline="0" dirty="0" smtClean="0"/>
              <a:t> over 5 </a:t>
            </a:r>
            <a:r>
              <a:rPr lang="da-DK" baseline="0" dirty="0" err="1" smtClean="0"/>
              <a:t>minutes</a:t>
            </a:r>
            <a:r>
              <a:rPr lang="da-DK" baseline="0" dirty="0" smtClean="0"/>
              <a:t> </a:t>
            </a:r>
            <a:r>
              <a:rPr lang="da-DK" baseline="0" dirty="0" err="1" smtClean="0"/>
              <a:t>depending</a:t>
            </a:r>
            <a:r>
              <a:rPr lang="da-DK" baseline="0" dirty="0" smtClean="0"/>
              <a:t> on parameters and </a:t>
            </a:r>
            <a:r>
              <a:rPr lang="da-DK" baseline="0" dirty="0" err="1" smtClean="0"/>
              <a:t>training</a:t>
            </a:r>
            <a:r>
              <a:rPr lang="da-DK" baseline="0" dirty="0" smtClean="0"/>
              <a:t> </a:t>
            </a:r>
            <a:r>
              <a:rPr lang="da-DK" baseline="0" dirty="0" err="1" smtClean="0"/>
              <a:t>accomplished</a:t>
            </a:r>
            <a:r>
              <a:rPr lang="da-DK" baseline="0" dirty="0" smtClean="0"/>
              <a:t>. Game </a:t>
            </a:r>
            <a:r>
              <a:rPr lang="da-DK" baseline="0" dirty="0" err="1" smtClean="0"/>
              <a:t>allows</a:t>
            </a:r>
            <a:r>
              <a:rPr lang="da-DK" baseline="0" dirty="0" smtClean="0"/>
              <a:t> speed up but </a:t>
            </a:r>
            <a:r>
              <a:rPr lang="da-DK" baseline="0" dirty="0" err="1" smtClean="0"/>
              <a:t>only</a:t>
            </a:r>
            <a:r>
              <a:rPr lang="da-DK" baseline="0" dirty="0" smtClean="0"/>
              <a:t> by 5-6 as fast. Limits the </a:t>
            </a:r>
            <a:r>
              <a:rPr lang="da-DK" baseline="0" dirty="0" err="1" smtClean="0"/>
              <a:t>amounts</a:t>
            </a:r>
            <a:r>
              <a:rPr lang="da-DK" baseline="0" dirty="0" smtClean="0"/>
              <a:t> of tests </a:t>
            </a:r>
            <a:r>
              <a:rPr lang="da-DK" baseline="0" dirty="0" err="1" smtClean="0"/>
              <a:t>that</a:t>
            </a:r>
            <a:r>
              <a:rPr lang="da-DK" baseline="0" dirty="0" smtClean="0"/>
              <a:t> </a:t>
            </a:r>
            <a:r>
              <a:rPr lang="da-DK" baseline="0" dirty="0" err="1" smtClean="0"/>
              <a:t>can</a:t>
            </a:r>
            <a:r>
              <a:rPr lang="da-DK" baseline="0" dirty="0" smtClean="0"/>
              <a:t> </a:t>
            </a:r>
            <a:r>
              <a:rPr lang="da-DK" baseline="0" dirty="0" err="1" smtClean="0"/>
              <a:t>be</a:t>
            </a:r>
            <a:r>
              <a:rPr lang="da-DK" baseline="0" dirty="0" smtClean="0"/>
              <a:t> run. Thus </a:t>
            </a:r>
            <a:r>
              <a:rPr lang="da-DK" baseline="0" dirty="0" err="1" smtClean="0"/>
              <a:t>further</a:t>
            </a:r>
            <a:r>
              <a:rPr lang="da-DK" baseline="0" dirty="0" smtClean="0"/>
              <a:t> tests </a:t>
            </a:r>
            <a:r>
              <a:rPr lang="da-DK" baseline="0" dirty="0" err="1" smtClean="0"/>
              <a:t>were</a:t>
            </a:r>
            <a:r>
              <a:rPr lang="da-DK" baseline="0" dirty="0" smtClean="0"/>
              <a:t> run </a:t>
            </a:r>
            <a:r>
              <a:rPr lang="da-DK" baseline="0" dirty="0" err="1" smtClean="0"/>
              <a:t>even</a:t>
            </a:r>
            <a:r>
              <a:rPr lang="da-DK" baseline="0" dirty="0" smtClean="0"/>
              <a:t> </a:t>
            </a:r>
            <a:r>
              <a:rPr lang="da-DK" baseline="0" dirty="0" err="1" smtClean="0"/>
              <a:t>past</a:t>
            </a:r>
            <a:r>
              <a:rPr lang="da-DK" baseline="0" dirty="0" smtClean="0"/>
              <a:t> </a:t>
            </a:r>
            <a:r>
              <a:rPr lang="da-DK" baseline="0" dirty="0" err="1" smtClean="0"/>
              <a:t>writing</a:t>
            </a:r>
            <a:r>
              <a:rPr lang="da-DK" baseline="0" dirty="0" smtClean="0"/>
              <a:t> the </a:t>
            </a:r>
            <a:r>
              <a:rPr lang="da-DK" baseline="0" dirty="0" err="1" smtClean="0"/>
              <a:t>thesis</a:t>
            </a:r>
            <a:r>
              <a:rPr lang="da-DK" baseline="0" dirty="0" smtClean="0"/>
              <a:t> </a:t>
            </a:r>
            <a:r>
              <a:rPr lang="da-DK" baseline="0" dirty="0" err="1" smtClean="0"/>
              <a:t>report</a:t>
            </a:r>
            <a:r>
              <a:rPr lang="da-DK" baseline="0" dirty="0" smtClean="0"/>
              <a:t>. I </a:t>
            </a:r>
            <a:r>
              <a:rPr lang="da-DK" baseline="0" dirty="0" err="1" smtClean="0"/>
              <a:t>will</a:t>
            </a:r>
            <a:r>
              <a:rPr lang="da-DK" baseline="0" dirty="0" smtClean="0"/>
              <a:t> </a:t>
            </a:r>
            <a:r>
              <a:rPr lang="da-DK" baseline="0" dirty="0" err="1" smtClean="0"/>
              <a:t>now</a:t>
            </a:r>
            <a:r>
              <a:rPr lang="da-DK" baseline="0" dirty="0" smtClean="0"/>
              <a:t> present the most </a:t>
            </a:r>
            <a:r>
              <a:rPr lang="da-DK" baseline="0" dirty="0" err="1" smtClean="0"/>
              <a:t>uptodate</a:t>
            </a:r>
            <a:r>
              <a:rPr lang="da-DK" baseline="0" dirty="0" smtClean="0"/>
              <a:t> </a:t>
            </a:r>
            <a:r>
              <a:rPr lang="da-DK" baseline="0" dirty="0" err="1" smtClean="0"/>
              <a:t>results</a:t>
            </a:r>
            <a:r>
              <a:rPr lang="da-DK" baseline="0" dirty="0" smtClean="0"/>
              <a:t>. </a:t>
            </a:r>
          </a:p>
          <a:p>
            <a:endParaRPr lang="da-DK" dirty="0" smtClean="0"/>
          </a:p>
          <a:p>
            <a:pPr marL="228600" indent="-228600">
              <a:buAutoNum type="arabicPeriod"/>
            </a:pPr>
            <a:r>
              <a:rPr lang="da-DK" dirty="0" smtClean="0"/>
              <a:t>Stage </a:t>
            </a:r>
            <a:r>
              <a:rPr lang="da-DK" dirty="0" err="1" smtClean="0"/>
              <a:t>we</a:t>
            </a:r>
            <a:r>
              <a:rPr lang="da-DK" dirty="0" smtClean="0"/>
              <a:t> just </a:t>
            </a:r>
            <a:r>
              <a:rPr lang="da-DK" dirty="0" err="1" smtClean="0"/>
              <a:t>want</a:t>
            </a:r>
            <a:r>
              <a:rPr lang="da-DK" dirty="0" smtClean="0"/>
              <a:t> to </a:t>
            </a:r>
            <a:r>
              <a:rPr lang="da-DK" dirty="0" err="1" smtClean="0"/>
              <a:t>get</a:t>
            </a:r>
            <a:r>
              <a:rPr lang="da-DK" dirty="0" smtClean="0"/>
              <a:t> a </a:t>
            </a:r>
            <a:r>
              <a:rPr lang="da-DK" dirty="0" err="1" smtClean="0"/>
              <a:t>feel</a:t>
            </a:r>
            <a:r>
              <a:rPr lang="da-DK" dirty="0" smtClean="0"/>
              <a:t> for </a:t>
            </a:r>
            <a:r>
              <a:rPr lang="da-DK" dirty="0" err="1" smtClean="0"/>
              <a:t>if</a:t>
            </a:r>
            <a:r>
              <a:rPr lang="da-DK" dirty="0" smtClean="0"/>
              <a:t> </a:t>
            </a:r>
            <a:r>
              <a:rPr lang="da-DK" dirty="0" err="1" smtClean="0"/>
              <a:t>this</a:t>
            </a:r>
            <a:r>
              <a:rPr lang="da-DK" dirty="0" smtClean="0"/>
              <a:t> </a:t>
            </a:r>
            <a:r>
              <a:rPr lang="da-DK" dirty="0" err="1" smtClean="0"/>
              <a:t>can</a:t>
            </a:r>
            <a:r>
              <a:rPr lang="da-DK" dirty="0" smtClean="0"/>
              <a:t> </a:t>
            </a:r>
            <a:r>
              <a:rPr lang="da-DK" dirty="0" err="1" smtClean="0"/>
              <a:t>be</a:t>
            </a:r>
            <a:r>
              <a:rPr lang="da-DK" dirty="0" smtClean="0"/>
              <a:t> done</a:t>
            </a:r>
          </a:p>
          <a:p>
            <a:pPr marL="228600" indent="-228600">
              <a:buAutoNum type="arabicPeriod"/>
            </a:pPr>
            <a:r>
              <a:rPr lang="da-DK" dirty="0" smtClean="0"/>
              <a:t>Stage </a:t>
            </a:r>
            <a:r>
              <a:rPr lang="da-DK" dirty="0" err="1" smtClean="0"/>
              <a:t>About</a:t>
            </a:r>
            <a:r>
              <a:rPr lang="da-DK" baseline="0" dirty="0" smtClean="0"/>
              <a:t> </a:t>
            </a:r>
            <a:r>
              <a:rPr lang="da-DK" baseline="0" dirty="0" err="1" smtClean="0"/>
              <a:t>seeing</a:t>
            </a:r>
            <a:r>
              <a:rPr lang="da-DK" baseline="0" dirty="0" smtClean="0"/>
              <a:t> </a:t>
            </a:r>
            <a:r>
              <a:rPr lang="da-DK" baseline="0" dirty="0" err="1" smtClean="0"/>
              <a:t>learning</a:t>
            </a:r>
            <a:r>
              <a:rPr lang="da-DK" baseline="0" dirty="0" smtClean="0"/>
              <a:t>, </a:t>
            </a:r>
            <a:r>
              <a:rPr lang="da-DK" baseline="0" dirty="0" err="1" smtClean="0"/>
              <a:t>first</a:t>
            </a:r>
            <a:r>
              <a:rPr lang="da-DK" baseline="0" dirty="0" smtClean="0"/>
              <a:t> </a:t>
            </a:r>
            <a:r>
              <a:rPr lang="da-DK" baseline="0" dirty="0" err="1" smtClean="0"/>
              <a:t>benchmark</a:t>
            </a:r>
            <a:r>
              <a:rPr lang="da-DK" baseline="0" dirty="0" smtClean="0"/>
              <a:t> test </a:t>
            </a:r>
          </a:p>
          <a:p>
            <a:pPr marL="0" indent="0">
              <a:buNone/>
            </a:pPr>
            <a:r>
              <a:rPr lang="da-DK" baseline="0" dirty="0" smtClean="0"/>
              <a:t>1&amp;2 stage </a:t>
            </a:r>
            <a:r>
              <a:rPr lang="da-DK" baseline="0" dirty="0" err="1" smtClean="0"/>
              <a:t>only</a:t>
            </a:r>
            <a:r>
              <a:rPr lang="da-DK" baseline="0" dirty="0" smtClean="0"/>
              <a:t> </a:t>
            </a:r>
            <a:r>
              <a:rPr lang="da-DK" baseline="0" dirty="0" err="1" smtClean="0"/>
              <a:t>consider</a:t>
            </a:r>
            <a:r>
              <a:rPr lang="da-DK" baseline="0" dirty="0" smtClean="0"/>
              <a:t> hero </a:t>
            </a:r>
            <a:r>
              <a:rPr lang="da-DK" baseline="0" dirty="0" err="1" smtClean="0"/>
              <a:t>vs</a:t>
            </a:r>
            <a:r>
              <a:rPr lang="da-DK" baseline="0" dirty="0" smtClean="0"/>
              <a:t> hero </a:t>
            </a:r>
            <a:r>
              <a:rPr lang="da-DK" baseline="0" dirty="0" err="1" smtClean="0"/>
              <a:t>interaction</a:t>
            </a:r>
            <a:r>
              <a:rPr lang="da-DK" baseline="0" dirty="0" smtClean="0"/>
              <a:t>. No </a:t>
            </a:r>
            <a:r>
              <a:rPr lang="da-DK" baseline="0" dirty="0" err="1" smtClean="0"/>
              <a:t>other</a:t>
            </a:r>
            <a:r>
              <a:rPr lang="da-DK" baseline="0" dirty="0" smtClean="0"/>
              <a:t> </a:t>
            </a:r>
            <a:r>
              <a:rPr lang="da-DK" baseline="0" dirty="0" err="1" smtClean="0"/>
              <a:t>gaem</a:t>
            </a:r>
            <a:r>
              <a:rPr lang="da-DK" baseline="0" dirty="0" smtClean="0"/>
              <a:t> elements</a:t>
            </a:r>
          </a:p>
          <a:p>
            <a:pPr marL="0" indent="0">
              <a:buNone/>
            </a:pPr>
            <a:endParaRPr lang="da-DK" baseline="0" dirty="0" smtClean="0"/>
          </a:p>
          <a:p>
            <a:pPr marL="0" indent="0">
              <a:buNone/>
            </a:pPr>
            <a:r>
              <a:rPr lang="da-DK" baseline="0" dirty="0" smtClean="0"/>
              <a:t>3. Stage More </a:t>
            </a:r>
            <a:r>
              <a:rPr lang="da-DK" baseline="0" dirty="0" err="1" smtClean="0"/>
              <a:t>complex</a:t>
            </a:r>
            <a:r>
              <a:rPr lang="da-DK" baseline="0" dirty="0" smtClean="0"/>
              <a:t> (more </a:t>
            </a:r>
            <a:r>
              <a:rPr lang="da-DK" baseline="0" dirty="0" err="1" smtClean="0"/>
              <a:t>related</a:t>
            </a:r>
            <a:r>
              <a:rPr lang="da-DK" baseline="0" dirty="0" smtClean="0"/>
              <a:t> to the game) and final test</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31</a:t>
            </a:fld>
            <a:endParaRPr lang="en-US"/>
          </a:p>
        </p:txBody>
      </p:sp>
    </p:spTree>
    <p:extLst>
      <p:ext uri="{BB962C8B-B14F-4D97-AF65-F5344CB8AC3E}">
        <p14:creationId xmlns:p14="http://schemas.microsoft.com/office/powerpoint/2010/main" val="4041132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32</a:t>
            </a:fld>
            <a:endParaRPr lang="en-US"/>
          </a:p>
        </p:txBody>
      </p:sp>
    </p:spTree>
    <p:extLst>
      <p:ext uri="{BB962C8B-B14F-4D97-AF65-F5344CB8AC3E}">
        <p14:creationId xmlns:p14="http://schemas.microsoft.com/office/powerpoint/2010/main" val="3466763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Alpha is a guess</a:t>
            </a:r>
            <a:r>
              <a:rPr lang="en-GB" baseline="0" dirty="0" smtClean="0"/>
              <a:t> based on previous work. 40k matches for varying lambda. Play against self, each own network.</a:t>
            </a:r>
            <a:endParaRPr lang="en-GB" dirty="0" smtClean="0"/>
          </a:p>
          <a:p>
            <a:endParaRPr lang="en-GB" dirty="0" smtClean="0"/>
          </a:p>
          <a:p>
            <a:r>
              <a:rPr lang="en-GB" dirty="0" smtClean="0"/>
              <a:t>Normally,</a:t>
            </a:r>
            <a:r>
              <a:rPr lang="en-GB" baseline="0" dirty="0" smtClean="0"/>
              <a:t> never two of the same heroes in a game. So picked t</a:t>
            </a:r>
            <a:r>
              <a:rPr lang="en-GB" dirty="0" smtClean="0"/>
              <a:t>wo really easy</a:t>
            </a:r>
            <a:r>
              <a:rPr lang="en-GB" baseline="0" dirty="0" smtClean="0"/>
              <a:t> </a:t>
            </a:r>
            <a:r>
              <a:rPr lang="en-GB" dirty="0" smtClean="0"/>
              <a:t>heroes.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33</a:t>
            </a:fld>
            <a:endParaRPr lang="en-US"/>
          </a:p>
        </p:txBody>
      </p:sp>
    </p:spTree>
    <p:extLst>
      <p:ext uri="{BB962C8B-B14F-4D97-AF65-F5344CB8AC3E}">
        <p14:creationId xmlns:p14="http://schemas.microsoft.com/office/powerpoint/2010/main" val="1721042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err="1" smtClean="0"/>
              <a:t>Swiftblade</a:t>
            </a:r>
            <a:r>
              <a:rPr lang="en-GB" baseline="0" dirty="0" smtClean="0"/>
              <a:t> clearly dominating. Not balanced, unfair </a:t>
            </a:r>
          </a:p>
          <a:p>
            <a:endParaRPr lang="en-GB" baseline="0" dirty="0" smtClean="0"/>
          </a:p>
          <a:p>
            <a:r>
              <a:rPr lang="en-GB" dirty="0" smtClean="0"/>
              <a:t>However, lets look at</a:t>
            </a:r>
            <a:r>
              <a:rPr lang="en-GB" baseline="0" dirty="0" smtClean="0"/>
              <a:t> the network’s outputs (win predictions)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34</a:t>
            </a:fld>
            <a:endParaRPr lang="en-US"/>
          </a:p>
        </p:txBody>
      </p:sp>
    </p:spTree>
    <p:extLst>
      <p:ext uri="{BB962C8B-B14F-4D97-AF65-F5344CB8AC3E}">
        <p14:creationId xmlns:p14="http://schemas.microsoft.com/office/powerpoint/2010/main" val="3048040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Lines: conditional mean and confidence interval</a:t>
            </a:r>
          </a:p>
          <a:p>
            <a:r>
              <a:rPr lang="en-GB" dirty="0" smtClean="0"/>
              <a:t>Blue: agent won, red: agent lost</a:t>
            </a:r>
          </a:p>
          <a:p>
            <a:endParaRPr lang="en-GB" dirty="0" smtClean="0"/>
          </a:p>
          <a:p>
            <a:r>
              <a:rPr lang="en-GB" dirty="0" smtClean="0"/>
              <a:t>Below you can just</a:t>
            </a:r>
            <a:r>
              <a:rPr lang="en-GB" baseline="0" dirty="0" smtClean="0"/>
              <a:t> see for </a:t>
            </a:r>
            <a:r>
              <a:rPr lang="en-GB" baseline="0" dirty="0" err="1" smtClean="0"/>
              <a:t>comparision</a:t>
            </a:r>
            <a:r>
              <a:rPr lang="en-GB" baseline="0" dirty="0" smtClean="0"/>
              <a:t> its win </a:t>
            </a:r>
            <a:r>
              <a:rPr lang="en-GB" baseline="0" dirty="0" err="1" smtClean="0"/>
              <a:t>percent</a:t>
            </a:r>
            <a:endParaRPr lang="en-GB" baseline="0" dirty="0" smtClean="0"/>
          </a:p>
          <a:p>
            <a:endParaRPr lang="en-GB" baseline="0" dirty="0" smtClean="0"/>
          </a:p>
          <a:p>
            <a:r>
              <a:rPr lang="en-GB" baseline="0" dirty="0" smtClean="0"/>
              <a:t>Looses a lot -&gt; good at predicting losses</a:t>
            </a:r>
          </a:p>
          <a:p>
            <a:r>
              <a:rPr lang="en-GB" baseline="0" dirty="0" smtClean="0"/>
              <a:t>Not so good at predicting wins </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35</a:t>
            </a:fld>
            <a:endParaRPr lang="en-US"/>
          </a:p>
        </p:txBody>
      </p:sp>
    </p:spTree>
    <p:extLst>
      <p:ext uri="{BB962C8B-B14F-4D97-AF65-F5344CB8AC3E}">
        <p14:creationId xmlns:p14="http://schemas.microsoft.com/office/powerpoint/2010/main" val="1717310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Wins a lot -&gt; good at </a:t>
            </a:r>
            <a:r>
              <a:rPr lang="en-GB" dirty="0" err="1" smtClean="0"/>
              <a:t>pred</a:t>
            </a:r>
            <a:r>
              <a:rPr lang="en-GB" dirty="0" smtClean="0"/>
              <a:t> wins, bad at losses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36</a:t>
            </a:fld>
            <a:endParaRPr lang="en-US"/>
          </a:p>
        </p:txBody>
      </p:sp>
    </p:spTree>
    <p:extLst>
      <p:ext uri="{BB962C8B-B14F-4D97-AF65-F5344CB8AC3E}">
        <p14:creationId xmlns:p14="http://schemas.microsoft.com/office/powerpoint/2010/main" val="2989827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Two</a:t>
            </a:r>
            <a:r>
              <a:rPr lang="da-DK" baseline="0" dirty="0" smtClean="0"/>
              <a:t> </a:t>
            </a:r>
            <a:r>
              <a:rPr lang="da-DK" baseline="0" dirty="0" err="1" smtClean="0"/>
              <a:t>different</a:t>
            </a:r>
            <a:r>
              <a:rPr lang="da-DK" baseline="0" dirty="0" smtClean="0"/>
              <a:t> </a:t>
            </a:r>
            <a:r>
              <a:rPr lang="da-DK" baseline="0" dirty="0" err="1" smtClean="0"/>
              <a:t>heroes</a:t>
            </a:r>
            <a:r>
              <a:rPr lang="da-DK" baseline="0" dirty="0" smtClean="0"/>
              <a:t> </a:t>
            </a:r>
            <a:r>
              <a:rPr lang="da-DK" baseline="0" dirty="0" err="1" smtClean="0"/>
              <a:t>seemed</a:t>
            </a:r>
            <a:r>
              <a:rPr lang="da-DK" baseline="0" dirty="0" smtClean="0"/>
              <a:t> bad test</a:t>
            </a:r>
          </a:p>
          <a:p>
            <a:endParaRPr lang="da-DK" baseline="0" dirty="0" smtClean="0"/>
          </a:p>
          <a:p>
            <a:r>
              <a:rPr lang="da-DK" baseline="0" dirty="0" smtClean="0"/>
              <a:t>Yes </a:t>
            </a:r>
            <a:r>
              <a:rPr lang="da-DK" baseline="0" dirty="0" err="1" smtClean="0"/>
              <a:t>we</a:t>
            </a:r>
            <a:r>
              <a:rPr lang="da-DK" baseline="0" dirty="0" smtClean="0"/>
              <a:t> </a:t>
            </a:r>
            <a:r>
              <a:rPr lang="da-DK" baseline="0" dirty="0" err="1" smtClean="0"/>
              <a:t>could</a:t>
            </a:r>
            <a:r>
              <a:rPr lang="da-DK" baseline="0" dirty="0" smtClean="0"/>
              <a:t> </a:t>
            </a:r>
            <a:r>
              <a:rPr lang="da-DK" baseline="0" dirty="0" err="1" smtClean="0"/>
              <a:t>see</a:t>
            </a:r>
            <a:r>
              <a:rPr lang="da-DK" baseline="0" dirty="0" smtClean="0"/>
              <a:t> </a:t>
            </a:r>
            <a:r>
              <a:rPr lang="da-DK" baseline="0" dirty="0" err="1" smtClean="0"/>
              <a:t>one</a:t>
            </a:r>
            <a:r>
              <a:rPr lang="da-DK" baseline="0" dirty="0" smtClean="0"/>
              <a:t> </a:t>
            </a:r>
            <a:r>
              <a:rPr lang="da-DK" baseline="0" dirty="0" err="1" smtClean="0"/>
              <a:t>clearly</a:t>
            </a:r>
            <a:r>
              <a:rPr lang="da-DK" baseline="0" dirty="0" smtClean="0"/>
              <a:t> </a:t>
            </a:r>
            <a:r>
              <a:rPr lang="da-DK" baseline="0" dirty="0" err="1" smtClean="0"/>
              <a:t>found</a:t>
            </a:r>
            <a:r>
              <a:rPr lang="da-DK" baseline="0" dirty="0" smtClean="0"/>
              <a:t> a </a:t>
            </a:r>
            <a:r>
              <a:rPr lang="da-DK" baseline="0" dirty="0" err="1" smtClean="0"/>
              <a:t>strategy</a:t>
            </a:r>
            <a:r>
              <a:rPr lang="da-DK" baseline="0" dirty="0" smtClean="0"/>
              <a:t> to </a:t>
            </a:r>
            <a:r>
              <a:rPr lang="da-DK" baseline="0" dirty="0" err="1" smtClean="0"/>
              <a:t>win</a:t>
            </a:r>
            <a:r>
              <a:rPr lang="da-DK" baseline="0" dirty="0" smtClean="0"/>
              <a:t> </a:t>
            </a:r>
            <a:r>
              <a:rPr lang="da-DK" baseline="0" dirty="0" err="1" smtClean="0"/>
              <a:t>almost</a:t>
            </a:r>
            <a:r>
              <a:rPr lang="da-DK" baseline="0" dirty="0" smtClean="0"/>
              <a:t> all the time, but is </a:t>
            </a:r>
            <a:r>
              <a:rPr lang="da-DK" baseline="0" dirty="0" err="1" smtClean="0"/>
              <a:t>this</a:t>
            </a:r>
            <a:r>
              <a:rPr lang="da-DK" baseline="0" dirty="0" smtClean="0"/>
              <a:t> </a:t>
            </a:r>
            <a:r>
              <a:rPr lang="da-DK" baseline="0" dirty="0" err="1" smtClean="0"/>
              <a:t>because</a:t>
            </a:r>
            <a:r>
              <a:rPr lang="da-DK" baseline="0" dirty="0" smtClean="0"/>
              <a:t> of </a:t>
            </a:r>
            <a:r>
              <a:rPr lang="da-DK" baseline="0" dirty="0" err="1" smtClean="0"/>
              <a:t>good</a:t>
            </a:r>
            <a:r>
              <a:rPr lang="da-DK" baseline="0" dirty="0" smtClean="0"/>
              <a:t> </a:t>
            </a:r>
            <a:r>
              <a:rPr lang="da-DK" baseline="0" dirty="0" err="1" smtClean="0"/>
              <a:t>learning</a:t>
            </a:r>
            <a:r>
              <a:rPr lang="da-DK" baseline="0" dirty="0" smtClean="0"/>
              <a:t> or </a:t>
            </a:r>
            <a:r>
              <a:rPr lang="da-DK" baseline="0" dirty="0" err="1" smtClean="0"/>
              <a:t>because</a:t>
            </a:r>
            <a:r>
              <a:rPr lang="da-DK" baseline="0" dirty="0" smtClean="0"/>
              <a:t> of </a:t>
            </a:r>
          </a:p>
        </p:txBody>
      </p:sp>
      <p:sp>
        <p:nvSpPr>
          <p:cNvPr id="4" name="Pladsholder til diasnummer 3"/>
          <p:cNvSpPr>
            <a:spLocks noGrp="1"/>
          </p:cNvSpPr>
          <p:nvPr>
            <p:ph type="sldNum" sz="quarter" idx="10"/>
          </p:nvPr>
        </p:nvSpPr>
        <p:spPr/>
        <p:txBody>
          <a:bodyPr/>
          <a:lstStyle/>
          <a:p>
            <a:fld id="{8046E62F-E5FE-47EF-A976-13A39BC22007}" type="slidenum">
              <a:rPr lang="en-US" smtClean="0"/>
              <a:t>37</a:t>
            </a:fld>
            <a:endParaRPr lang="en-US"/>
          </a:p>
        </p:txBody>
      </p:sp>
    </p:spTree>
    <p:extLst>
      <p:ext uri="{BB962C8B-B14F-4D97-AF65-F5344CB8AC3E}">
        <p14:creationId xmlns:p14="http://schemas.microsoft.com/office/powerpoint/2010/main" val="3154249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38</a:t>
            </a:fld>
            <a:endParaRPr lang="en-US"/>
          </a:p>
        </p:txBody>
      </p:sp>
    </p:spTree>
    <p:extLst>
      <p:ext uri="{BB962C8B-B14F-4D97-AF65-F5344CB8AC3E}">
        <p14:creationId xmlns:p14="http://schemas.microsoft.com/office/powerpoint/2010/main" val="2042441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Again self play</a:t>
            </a:r>
          </a:p>
          <a:p>
            <a:endParaRPr lang="en-GB" dirty="0" smtClean="0"/>
          </a:p>
          <a:p>
            <a:r>
              <a:rPr lang="en-GB" dirty="0" smtClean="0"/>
              <a:t>Right side seems to move</a:t>
            </a:r>
            <a:r>
              <a:rPr lang="en-GB" baseline="0" dirty="0" smtClean="0"/>
              <a:t> towards convergence faster</a:t>
            </a:r>
          </a:p>
          <a:p>
            <a:r>
              <a:rPr lang="en-GB" dirty="0" smtClean="0"/>
              <a:t>Can also see, more</a:t>
            </a:r>
            <a:r>
              <a:rPr lang="en-GB" baseline="0" dirty="0" smtClean="0"/>
              <a:t> </a:t>
            </a:r>
            <a:r>
              <a:rPr lang="en-GB" baseline="0" dirty="0" err="1" smtClean="0"/>
              <a:t>competitve</a:t>
            </a:r>
            <a:r>
              <a:rPr lang="en-GB" baseline="0" dirty="0" smtClean="0"/>
              <a:t> now as same hero on both sides.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39</a:t>
            </a:fld>
            <a:endParaRPr lang="en-US"/>
          </a:p>
        </p:txBody>
      </p:sp>
    </p:spTree>
    <p:extLst>
      <p:ext uri="{BB962C8B-B14F-4D97-AF65-F5344CB8AC3E}">
        <p14:creationId xmlns:p14="http://schemas.microsoft.com/office/powerpoint/2010/main" val="2203191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Want</a:t>
            </a:r>
            <a:r>
              <a:rPr lang="da-DK" dirty="0" smtClean="0"/>
              <a:t> to</a:t>
            </a:r>
            <a:r>
              <a:rPr lang="da-DK" baseline="0" dirty="0" smtClean="0"/>
              <a:t> </a:t>
            </a:r>
            <a:r>
              <a:rPr lang="da-DK" baseline="0" dirty="0" err="1" smtClean="0"/>
              <a:t>investigate</a:t>
            </a:r>
            <a:r>
              <a:rPr lang="da-DK" baseline="0" dirty="0" smtClean="0"/>
              <a:t> neural </a:t>
            </a:r>
            <a:r>
              <a:rPr lang="da-DK" baseline="0" dirty="0" err="1" smtClean="0"/>
              <a:t>network’s</a:t>
            </a:r>
            <a:r>
              <a:rPr lang="da-DK" baseline="0" dirty="0" smtClean="0"/>
              <a:t> </a:t>
            </a:r>
            <a:r>
              <a:rPr lang="da-DK" baseline="0" dirty="0" err="1" smtClean="0"/>
              <a:t>predictions</a:t>
            </a:r>
            <a:r>
              <a:rPr lang="da-DK" baseline="0" dirty="0" smtClean="0"/>
              <a:t> in relation to </a:t>
            </a:r>
            <a:r>
              <a:rPr lang="da-DK" baseline="0" dirty="0" err="1" smtClean="0"/>
              <a:t>updating</a:t>
            </a:r>
            <a:r>
              <a:rPr lang="da-DK" baseline="0" dirty="0" smtClean="0"/>
              <a:t> the </a:t>
            </a:r>
            <a:r>
              <a:rPr lang="da-DK" baseline="0" dirty="0" err="1" smtClean="0"/>
              <a:t>weights</a:t>
            </a:r>
            <a:r>
              <a:rPr lang="da-DK" baseline="0" dirty="0" smtClean="0"/>
              <a:t> </a:t>
            </a:r>
            <a:r>
              <a:rPr lang="da-DK" baseline="0" dirty="0" err="1" smtClean="0"/>
              <a:t>during</a:t>
            </a:r>
            <a:r>
              <a:rPr lang="da-DK" baseline="0" dirty="0" smtClean="0"/>
              <a:t> </a:t>
            </a:r>
            <a:r>
              <a:rPr lang="da-DK" baseline="0" dirty="0" err="1" smtClean="0"/>
              <a:t>training</a:t>
            </a:r>
            <a:endParaRPr lang="da-DK" baseline="0" dirty="0" smtClean="0"/>
          </a:p>
        </p:txBody>
      </p:sp>
      <p:sp>
        <p:nvSpPr>
          <p:cNvPr id="4" name="Pladsholder til diasnummer 3"/>
          <p:cNvSpPr>
            <a:spLocks noGrp="1"/>
          </p:cNvSpPr>
          <p:nvPr>
            <p:ph type="sldNum" sz="quarter" idx="10"/>
          </p:nvPr>
        </p:nvSpPr>
        <p:spPr/>
        <p:txBody>
          <a:bodyPr/>
          <a:lstStyle/>
          <a:p>
            <a:fld id="{8046E62F-E5FE-47EF-A976-13A39BC22007}" type="slidenum">
              <a:rPr lang="en-US" smtClean="0"/>
              <a:t>41</a:t>
            </a:fld>
            <a:endParaRPr lang="en-US"/>
          </a:p>
        </p:txBody>
      </p:sp>
    </p:spTree>
    <p:extLst>
      <p:ext uri="{BB962C8B-B14F-4D97-AF65-F5344CB8AC3E}">
        <p14:creationId xmlns:p14="http://schemas.microsoft.com/office/powerpoint/2010/main" val="263591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The </a:t>
            </a:r>
            <a:r>
              <a:rPr lang="da-DK" dirty="0" err="1" smtClean="0"/>
              <a:t>objective</a:t>
            </a:r>
            <a:r>
              <a:rPr lang="da-DK" dirty="0" smtClean="0"/>
              <a:t> is to ”</a:t>
            </a:r>
            <a:r>
              <a:rPr lang="da-DK" dirty="0" err="1" smtClean="0"/>
              <a:t>investigate</a:t>
            </a:r>
            <a:r>
              <a:rPr lang="da-DK" baseline="0" dirty="0" smtClean="0"/>
              <a:t> </a:t>
            </a:r>
            <a:r>
              <a:rPr lang="da-DK" baseline="0" dirty="0" err="1" smtClean="0"/>
              <a:t>if</a:t>
            </a:r>
            <a:r>
              <a:rPr lang="da-DK" baseline="0" dirty="0" smtClean="0"/>
              <a:t> and to </a:t>
            </a:r>
            <a:r>
              <a:rPr lang="da-DK" baseline="0" dirty="0" err="1" smtClean="0"/>
              <a:t>what</a:t>
            </a:r>
            <a:r>
              <a:rPr lang="da-DK" baseline="0" dirty="0" smtClean="0"/>
              <a:t> </a:t>
            </a:r>
            <a:r>
              <a:rPr lang="da-DK" baseline="0" dirty="0" err="1" smtClean="0"/>
              <a:t>degree</a:t>
            </a:r>
            <a:r>
              <a:rPr lang="da-DK" baseline="0" dirty="0" smtClean="0"/>
              <a:t> agents </a:t>
            </a:r>
            <a:r>
              <a:rPr lang="da-DK" baseline="0" dirty="0" err="1" smtClean="0"/>
              <a:t>can</a:t>
            </a:r>
            <a:r>
              <a:rPr lang="da-DK" baseline="0" dirty="0" smtClean="0"/>
              <a:t> </a:t>
            </a:r>
            <a:r>
              <a:rPr lang="da-DK" baseline="0" dirty="0" err="1" smtClean="0"/>
              <a:t>be</a:t>
            </a:r>
            <a:r>
              <a:rPr lang="da-DK" baseline="0" dirty="0" smtClean="0"/>
              <a:t> </a:t>
            </a:r>
            <a:r>
              <a:rPr lang="da-DK" baseline="0" dirty="0" err="1" smtClean="0"/>
              <a:t>taught</a:t>
            </a:r>
            <a:r>
              <a:rPr lang="da-DK" baseline="0" dirty="0" smtClean="0"/>
              <a:t> to </a:t>
            </a:r>
            <a:r>
              <a:rPr lang="da-DK" baseline="0" dirty="0" err="1" smtClean="0"/>
              <a:t>play</a:t>
            </a:r>
            <a:r>
              <a:rPr lang="da-DK" baseline="0" dirty="0" smtClean="0"/>
              <a:t> MOBA games”.</a:t>
            </a:r>
          </a:p>
          <a:p>
            <a:r>
              <a:rPr lang="da-DK" baseline="0" dirty="0" smtClean="0"/>
              <a:t>This </a:t>
            </a:r>
            <a:r>
              <a:rPr lang="da-DK" baseline="0" dirty="0" err="1" smtClean="0"/>
              <a:t>was</a:t>
            </a:r>
            <a:r>
              <a:rPr lang="da-DK" baseline="0" dirty="0" smtClean="0"/>
              <a:t> </a:t>
            </a:r>
            <a:r>
              <a:rPr lang="da-DK" baseline="0" dirty="0" err="1" smtClean="0"/>
              <a:t>accomplished</a:t>
            </a:r>
            <a:r>
              <a:rPr lang="da-DK" baseline="0" dirty="0" smtClean="0"/>
              <a:t> by </a:t>
            </a:r>
            <a:r>
              <a:rPr lang="da-DK" baseline="0" dirty="0" err="1" smtClean="0"/>
              <a:t>implementing</a:t>
            </a:r>
            <a:r>
              <a:rPr lang="da-DK" baseline="0" dirty="0" smtClean="0"/>
              <a:t> an agent, </a:t>
            </a:r>
            <a:r>
              <a:rPr lang="da-DK" baseline="0" dirty="0" err="1" smtClean="0"/>
              <a:t>letting</a:t>
            </a:r>
            <a:r>
              <a:rPr lang="da-DK" baseline="0" dirty="0" smtClean="0"/>
              <a:t> it </a:t>
            </a:r>
            <a:r>
              <a:rPr lang="da-DK" baseline="0" dirty="0" err="1" smtClean="0"/>
              <a:t>train</a:t>
            </a:r>
            <a:r>
              <a:rPr lang="da-DK" baseline="0" dirty="0" smtClean="0"/>
              <a:t> </a:t>
            </a:r>
            <a:r>
              <a:rPr lang="da-DK" baseline="0" dirty="0" err="1" smtClean="0"/>
              <a:t>throught</a:t>
            </a:r>
            <a:r>
              <a:rPr lang="da-DK" baseline="0" dirty="0" smtClean="0"/>
              <a:t> </a:t>
            </a:r>
            <a:r>
              <a:rPr lang="da-DK" baseline="0" dirty="0" err="1" smtClean="0"/>
              <a:t>playing</a:t>
            </a:r>
            <a:r>
              <a:rPr lang="da-DK" baseline="0" dirty="0" smtClean="0"/>
              <a:t> </a:t>
            </a:r>
            <a:r>
              <a:rPr lang="da-DK" baseline="0" dirty="0" err="1" smtClean="0"/>
              <a:t>against</a:t>
            </a:r>
            <a:r>
              <a:rPr lang="da-DK" baseline="0" dirty="0" smtClean="0"/>
              <a:t> </a:t>
            </a:r>
            <a:r>
              <a:rPr lang="da-DK" baseline="0" dirty="0" err="1" smtClean="0"/>
              <a:t>itself</a:t>
            </a:r>
            <a:r>
              <a:rPr lang="da-DK" baseline="0" dirty="0" smtClean="0"/>
              <a:t> and </a:t>
            </a:r>
            <a:r>
              <a:rPr lang="da-DK" baseline="0" dirty="0" err="1" smtClean="0"/>
              <a:t>finally</a:t>
            </a:r>
            <a:r>
              <a:rPr lang="da-DK" baseline="0" dirty="0" smtClean="0"/>
              <a:t> </a:t>
            </a:r>
            <a:r>
              <a:rPr lang="da-DK" baseline="0" dirty="0" err="1" smtClean="0"/>
              <a:t>testing</a:t>
            </a:r>
            <a:r>
              <a:rPr lang="da-DK" baseline="0" dirty="0" smtClean="0"/>
              <a:t> </a:t>
            </a:r>
            <a:r>
              <a:rPr lang="da-DK" baseline="0" dirty="0" err="1" smtClean="0"/>
              <a:t>its</a:t>
            </a:r>
            <a:r>
              <a:rPr lang="da-DK" baseline="0" dirty="0" smtClean="0"/>
              <a:t> performance </a:t>
            </a:r>
            <a:r>
              <a:rPr lang="da-DK" baseline="0" dirty="0" err="1" smtClean="0"/>
              <a:t>against</a:t>
            </a:r>
            <a:r>
              <a:rPr lang="da-DK" baseline="0" dirty="0" smtClean="0"/>
              <a:t> the </a:t>
            </a:r>
            <a:r>
              <a:rPr lang="da-DK" baseline="0" dirty="0" err="1" smtClean="0"/>
              <a:t>exsting</a:t>
            </a:r>
            <a:r>
              <a:rPr lang="da-DK" baseline="0" dirty="0" smtClean="0"/>
              <a:t> AI.</a:t>
            </a:r>
          </a:p>
          <a:p>
            <a:endParaRPr lang="da-DK" baseline="0" dirty="0" smtClean="0"/>
          </a:p>
          <a:p>
            <a:r>
              <a:rPr lang="da-DK" baseline="0" dirty="0" smtClean="0"/>
              <a:t>The </a:t>
            </a:r>
            <a:r>
              <a:rPr lang="da-DK" baseline="0" dirty="0" err="1" smtClean="0"/>
              <a:t>results</a:t>
            </a:r>
            <a:r>
              <a:rPr lang="da-DK" baseline="0" dirty="0" smtClean="0"/>
              <a:t> </a:t>
            </a:r>
            <a:r>
              <a:rPr lang="da-DK" baseline="0" dirty="0" err="1" smtClean="0"/>
              <a:t>showed</a:t>
            </a:r>
            <a:r>
              <a:rPr lang="da-DK" baseline="0" dirty="0" smtClean="0"/>
              <a:t> </a:t>
            </a:r>
            <a:r>
              <a:rPr lang="da-DK" baseline="0" dirty="0" err="1" smtClean="0"/>
              <a:t>that</a:t>
            </a:r>
            <a:r>
              <a:rPr lang="da-DK" baseline="0" dirty="0" smtClean="0"/>
              <a:t> an agent </a:t>
            </a:r>
            <a:r>
              <a:rPr lang="da-DK" baseline="0" dirty="0" err="1" smtClean="0"/>
              <a:t>was</a:t>
            </a:r>
            <a:r>
              <a:rPr lang="da-DK" baseline="0" dirty="0" smtClean="0"/>
              <a:t> </a:t>
            </a:r>
            <a:r>
              <a:rPr lang="da-DK" baseline="0" dirty="0" err="1" smtClean="0"/>
              <a:t>successfully</a:t>
            </a:r>
            <a:r>
              <a:rPr lang="da-DK" baseline="0" dirty="0" smtClean="0"/>
              <a:t> </a:t>
            </a:r>
            <a:r>
              <a:rPr lang="da-DK" baseline="0" dirty="0" err="1" smtClean="0"/>
              <a:t>trained</a:t>
            </a:r>
            <a:r>
              <a:rPr lang="da-DK" baseline="0" dirty="0" smtClean="0"/>
              <a:t> to </a:t>
            </a:r>
            <a:r>
              <a:rPr lang="da-DK" baseline="0" dirty="0" err="1" smtClean="0"/>
              <a:t>play</a:t>
            </a:r>
            <a:r>
              <a:rPr lang="da-DK" baseline="0" dirty="0" smtClean="0"/>
              <a:t> MOBA games and </a:t>
            </a:r>
            <a:r>
              <a:rPr lang="da-DK" baseline="0" dirty="0" err="1" smtClean="0"/>
              <a:t>bested</a:t>
            </a:r>
            <a:r>
              <a:rPr lang="da-DK" baseline="0" dirty="0" smtClean="0"/>
              <a:t> the </a:t>
            </a:r>
            <a:r>
              <a:rPr lang="da-DK" baseline="0" dirty="0" err="1" smtClean="0"/>
              <a:t>existing</a:t>
            </a:r>
            <a:r>
              <a:rPr lang="da-DK" baseline="0" dirty="0" smtClean="0"/>
              <a:t> </a:t>
            </a:r>
            <a:r>
              <a:rPr lang="da-DK" baseline="0" dirty="0" err="1" smtClean="0"/>
              <a:t>ai</a:t>
            </a:r>
            <a:r>
              <a:rPr lang="da-DK" baseline="0" dirty="0" smtClean="0"/>
              <a:t>.</a:t>
            </a:r>
          </a:p>
        </p:txBody>
      </p:sp>
      <p:sp>
        <p:nvSpPr>
          <p:cNvPr id="4" name="Pladsholder til diasnummer 3"/>
          <p:cNvSpPr>
            <a:spLocks noGrp="1"/>
          </p:cNvSpPr>
          <p:nvPr>
            <p:ph type="sldNum" sz="quarter" idx="10"/>
          </p:nvPr>
        </p:nvSpPr>
        <p:spPr/>
        <p:txBody>
          <a:bodyPr/>
          <a:lstStyle/>
          <a:p>
            <a:fld id="{8046E62F-E5FE-47EF-A976-13A39BC22007}" type="slidenum">
              <a:rPr lang="en-US" smtClean="0"/>
              <a:t>4</a:t>
            </a:fld>
            <a:endParaRPr lang="en-US"/>
          </a:p>
        </p:txBody>
      </p:sp>
    </p:spTree>
    <p:extLst>
      <p:ext uri="{BB962C8B-B14F-4D97-AF65-F5344CB8AC3E}">
        <p14:creationId xmlns:p14="http://schemas.microsoft.com/office/powerpoint/2010/main" val="36624225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42</a:t>
            </a:fld>
            <a:endParaRPr lang="en-US"/>
          </a:p>
        </p:txBody>
      </p:sp>
    </p:spTree>
    <p:extLst>
      <p:ext uri="{BB962C8B-B14F-4D97-AF65-F5344CB8AC3E}">
        <p14:creationId xmlns:p14="http://schemas.microsoft.com/office/powerpoint/2010/main" val="3225559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First benchmark</a:t>
            </a:r>
            <a:r>
              <a:rPr lang="en-GB" baseline="0" dirty="0" smtClean="0"/>
              <a:t> test!</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43</a:t>
            </a:fld>
            <a:endParaRPr lang="en-US"/>
          </a:p>
        </p:txBody>
      </p:sp>
    </p:spTree>
    <p:extLst>
      <p:ext uri="{BB962C8B-B14F-4D97-AF65-F5344CB8AC3E}">
        <p14:creationId xmlns:p14="http://schemas.microsoft.com/office/powerpoint/2010/main" val="4036299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44</a:t>
            </a:fld>
            <a:endParaRPr lang="en-US"/>
          </a:p>
        </p:txBody>
      </p:sp>
    </p:spTree>
    <p:extLst>
      <p:ext uri="{BB962C8B-B14F-4D97-AF65-F5344CB8AC3E}">
        <p14:creationId xmlns:p14="http://schemas.microsoft.com/office/powerpoint/2010/main" val="1717363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46</a:t>
            </a:fld>
            <a:endParaRPr lang="en-US"/>
          </a:p>
        </p:txBody>
      </p:sp>
    </p:spTree>
    <p:extLst>
      <p:ext uri="{BB962C8B-B14F-4D97-AF65-F5344CB8AC3E}">
        <p14:creationId xmlns:p14="http://schemas.microsoft.com/office/powerpoint/2010/main" val="643298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Hero</a:t>
            </a:r>
            <a:r>
              <a:rPr lang="en-GB" baseline="0" dirty="0" smtClean="0"/>
              <a:t> has a lot of different spells made it a well rounded hero to test</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47</a:t>
            </a:fld>
            <a:endParaRPr lang="en-US"/>
          </a:p>
        </p:txBody>
      </p:sp>
    </p:spTree>
    <p:extLst>
      <p:ext uri="{BB962C8B-B14F-4D97-AF65-F5344CB8AC3E}">
        <p14:creationId xmlns:p14="http://schemas.microsoft.com/office/powerpoint/2010/main" val="400027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Take our agent let it play 50 k games against another</a:t>
            </a:r>
            <a:r>
              <a:rPr lang="en-GB" baseline="0" dirty="0" smtClean="0"/>
              <a:t> same version agent.</a:t>
            </a:r>
          </a:p>
          <a:p>
            <a:r>
              <a:rPr lang="en-GB" baseline="0" dirty="0" smtClean="0"/>
              <a:t>Then use the learned weights and play against game AI 100 matches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48</a:t>
            </a:fld>
            <a:endParaRPr lang="en-US"/>
          </a:p>
        </p:txBody>
      </p:sp>
    </p:spTree>
    <p:extLst>
      <p:ext uri="{BB962C8B-B14F-4D97-AF65-F5344CB8AC3E}">
        <p14:creationId xmlns:p14="http://schemas.microsoft.com/office/powerpoint/2010/main" val="346450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Look at two ends of the spectrum,</a:t>
            </a:r>
            <a:r>
              <a:rPr lang="en-GB" baseline="0" dirty="0" smtClean="0"/>
              <a:t> lambda 0.9 and 0.7</a:t>
            </a:r>
          </a:p>
          <a:p>
            <a:endParaRPr lang="en-GB" baseline="0" dirty="0" smtClean="0"/>
          </a:p>
          <a:p>
            <a:r>
              <a:rPr lang="en-GB" dirty="0" smtClean="0"/>
              <a:t>Larger</a:t>
            </a:r>
            <a:r>
              <a:rPr lang="en-GB" baseline="0" dirty="0" smtClean="0"/>
              <a:t> lambda values: actions further in the past are credited/blamed for outcome =&gt; good to establish base line for weights (believes that 1. action can impact how the game will turn out)</a:t>
            </a:r>
          </a:p>
          <a:p>
            <a:r>
              <a:rPr lang="en-GB" baseline="0" dirty="0" smtClean="0"/>
              <a:t>Smaller lambda values: moment-to-moment decision making (believes that independent of how I got in this situation, it only matters what I do now)</a:t>
            </a:r>
          </a:p>
          <a:p>
            <a:endParaRPr lang="en-GB" baseline="0" dirty="0" smtClean="0"/>
          </a:p>
          <a:p>
            <a:endParaRPr lang="en-GB" baseline="0" dirty="0" smtClean="0"/>
          </a:p>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49</a:t>
            </a:fld>
            <a:endParaRPr lang="en-US"/>
          </a:p>
        </p:txBody>
      </p:sp>
    </p:spTree>
    <p:extLst>
      <p:ext uri="{BB962C8B-B14F-4D97-AF65-F5344CB8AC3E}">
        <p14:creationId xmlns:p14="http://schemas.microsoft.com/office/powerpoint/2010/main" val="14501893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Exmaple</a:t>
            </a:r>
            <a:r>
              <a:rPr lang="da-DK" baseline="0" dirty="0" smtClean="0"/>
              <a:t> of </a:t>
            </a:r>
            <a:r>
              <a:rPr lang="da-DK" baseline="0" dirty="0" err="1" smtClean="0"/>
              <a:t>w</a:t>
            </a:r>
            <a:r>
              <a:rPr lang="da-DK" dirty="0" err="1" smtClean="0"/>
              <a:t>here</a:t>
            </a:r>
            <a:r>
              <a:rPr lang="da-DK" dirty="0" smtClean="0"/>
              <a:t> </a:t>
            </a:r>
            <a:r>
              <a:rPr lang="da-DK" dirty="0" err="1" smtClean="0"/>
              <a:t>does</a:t>
            </a:r>
            <a:r>
              <a:rPr lang="da-DK" dirty="0" smtClean="0"/>
              <a:t> the agent </a:t>
            </a:r>
            <a:r>
              <a:rPr lang="da-DK" dirty="0" err="1" smtClean="0"/>
              <a:t>win</a:t>
            </a:r>
            <a:r>
              <a:rPr lang="da-DK" dirty="0" smtClean="0"/>
              <a:t>?</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50</a:t>
            </a:fld>
            <a:endParaRPr lang="en-US"/>
          </a:p>
        </p:txBody>
      </p:sp>
    </p:spTree>
    <p:extLst>
      <p:ext uri="{BB962C8B-B14F-4D97-AF65-F5344CB8AC3E}">
        <p14:creationId xmlns:p14="http://schemas.microsoft.com/office/powerpoint/2010/main" val="201450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Example</a:t>
            </a:r>
            <a:r>
              <a:rPr lang="da-DK" baseline="0" dirty="0" smtClean="0"/>
              <a:t> of </a:t>
            </a:r>
            <a:r>
              <a:rPr lang="da-DK" baseline="0" dirty="0" err="1" smtClean="0"/>
              <a:t>where</a:t>
            </a:r>
            <a:r>
              <a:rPr lang="da-DK" baseline="0" dirty="0" smtClean="0"/>
              <a:t> the agent </a:t>
            </a:r>
            <a:r>
              <a:rPr lang="da-DK" baseline="0" dirty="0" err="1" smtClean="0"/>
              <a:t>loses</a:t>
            </a:r>
            <a:r>
              <a:rPr lang="da-DK" baseline="0" dirty="0" smtClean="0"/>
              <a:t> (</a:t>
            </a:r>
            <a:r>
              <a:rPr lang="da-DK" baseline="0" dirty="0" err="1" smtClean="0"/>
              <a:t>which</a:t>
            </a:r>
            <a:r>
              <a:rPr lang="da-DK" baseline="0" dirty="0" smtClean="0"/>
              <a:t> </a:t>
            </a:r>
            <a:r>
              <a:rPr lang="da-DK" baseline="0" dirty="0" err="1" smtClean="0"/>
              <a:t>happens</a:t>
            </a:r>
            <a:r>
              <a:rPr lang="da-DK" baseline="0" dirty="0" smtClean="0"/>
              <a:t> most of the time)</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51</a:t>
            </a:fld>
            <a:endParaRPr lang="en-US"/>
          </a:p>
        </p:txBody>
      </p:sp>
    </p:spTree>
    <p:extLst>
      <p:ext uri="{BB962C8B-B14F-4D97-AF65-F5344CB8AC3E}">
        <p14:creationId xmlns:p14="http://schemas.microsoft.com/office/powerpoint/2010/main" val="3036094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Agent</a:t>
            </a:r>
            <a:r>
              <a:rPr lang="en-GB" baseline="0" dirty="0" smtClean="0"/>
              <a:t> generally had a good idea, also shown by test in stage 2. our agent knows how to fight.</a:t>
            </a:r>
          </a:p>
          <a:p>
            <a:endParaRPr lang="en-GB" baseline="0" dirty="0" smtClean="0"/>
          </a:p>
          <a:p>
            <a:r>
              <a:rPr lang="en-GB" baseline="0" dirty="0" smtClean="0"/>
              <a:t>but now things are more complex and it does stupid things that could be avoided. So small modification: whenever the agent has creep or tower aggro (takes damage), the action set is restricted to only fleeing. To furthermore prevent such situations, the hero cannot be in front of its own creep wave.</a:t>
            </a:r>
          </a:p>
          <a:p>
            <a:endParaRPr lang="en-GB" baseline="0" dirty="0" smtClean="0"/>
          </a:p>
          <a:p>
            <a:r>
              <a:rPr lang="en-GB" baseline="0" dirty="0" smtClean="0"/>
              <a:t>All other actions are still the same. Still </a:t>
            </a:r>
            <a:r>
              <a:rPr lang="en-GB" baseline="0" dirty="0" err="1" smtClean="0"/>
              <a:t>dedices</a:t>
            </a:r>
            <a:r>
              <a:rPr lang="en-GB" baseline="0" dirty="0" smtClean="0"/>
              <a:t> general retreats, attacks, what abilities to use, what to hit </a:t>
            </a:r>
            <a:r>
              <a:rPr lang="en-GB" baseline="0" dirty="0" err="1" smtClean="0"/>
              <a:t>etc</a:t>
            </a:r>
            <a:endParaRPr lang="en-GB" baseline="0" dirty="0" smtClean="0"/>
          </a:p>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52</a:t>
            </a:fld>
            <a:endParaRPr lang="en-US"/>
          </a:p>
        </p:txBody>
      </p:sp>
    </p:spTree>
    <p:extLst>
      <p:ext uri="{BB962C8B-B14F-4D97-AF65-F5344CB8AC3E}">
        <p14:creationId xmlns:p14="http://schemas.microsoft.com/office/powerpoint/2010/main" val="2848752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da-DK" dirty="0" err="1" smtClean="0"/>
              <a:t>Lets</a:t>
            </a:r>
            <a:r>
              <a:rPr lang="da-DK" baseline="0" dirty="0" smtClean="0"/>
              <a:t> </a:t>
            </a:r>
            <a:r>
              <a:rPr lang="da-DK" baseline="0" dirty="0" err="1" smtClean="0"/>
              <a:t>shortly</a:t>
            </a:r>
            <a:r>
              <a:rPr lang="da-DK" baseline="0" dirty="0" smtClean="0"/>
              <a:t> </a:t>
            </a:r>
            <a:r>
              <a:rPr lang="da-DK" baseline="0" dirty="0" err="1" smtClean="0"/>
              <a:t>discuss</a:t>
            </a:r>
            <a:r>
              <a:rPr lang="da-DK" baseline="0" dirty="0" smtClean="0"/>
              <a:t> </a:t>
            </a:r>
            <a:r>
              <a:rPr lang="da-DK" baseline="0" dirty="0" err="1" smtClean="0"/>
              <a:t>moba</a:t>
            </a:r>
            <a:r>
              <a:rPr lang="da-DK" baseline="0" dirty="0" smtClean="0"/>
              <a:t> games </a:t>
            </a:r>
            <a:r>
              <a:rPr lang="da-DK" baseline="0" dirty="0" err="1" smtClean="0"/>
              <a:t>themself</a:t>
            </a:r>
            <a:r>
              <a:rPr lang="da-DK" baseline="0" dirty="0" smtClean="0"/>
              <a:t>. </a:t>
            </a:r>
          </a:p>
          <a:p>
            <a:r>
              <a:rPr lang="da-DK" baseline="0" dirty="0" err="1" smtClean="0"/>
              <a:t>Two</a:t>
            </a:r>
            <a:r>
              <a:rPr lang="da-DK" baseline="0" dirty="0" smtClean="0"/>
              <a:t> teams of 5 </a:t>
            </a:r>
            <a:r>
              <a:rPr lang="da-DK" baseline="0" dirty="0" err="1" smtClean="0"/>
              <a:t>players</a:t>
            </a:r>
            <a:r>
              <a:rPr lang="da-DK" baseline="0" dirty="0" smtClean="0"/>
              <a:t> </a:t>
            </a:r>
            <a:r>
              <a:rPr lang="da-DK" baseline="0" dirty="0" err="1" smtClean="0"/>
              <a:t>each</a:t>
            </a:r>
            <a:r>
              <a:rPr lang="da-DK" baseline="0" dirty="0" smtClean="0"/>
              <a:t> </a:t>
            </a:r>
            <a:r>
              <a:rPr lang="da-DK" baseline="0" dirty="0" err="1" smtClean="0"/>
              <a:t>play</a:t>
            </a:r>
            <a:r>
              <a:rPr lang="da-DK" baseline="0" dirty="0" smtClean="0"/>
              <a:t> </a:t>
            </a:r>
            <a:r>
              <a:rPr lang="da-DK" baseline="0" dirty="0" err="1" smtClean="0"/>
              <a:t>against</a:t>
            </a:r>
            <a:r>
              <a:rPr lang="da-DK" baseline="0" dirty="0" smtClean="0"/>
              <a:t> </a:t>
            </a:r>
            <a:r>
              <a:rPr lang="da-DK" baseline="0" dirty="0" err="1" smtClean="0"/>
              <a:t>each</a:t>
            </a:r>
            <a:r>
              <a:rPr lang="da-DK" baseline="0" dirty="0" smtClean="0"/>
              <a:t> </a:t>
            </a:r>
            <a:r>
              <a:rPr lang="da-DK" baseline="0" dirty="0" err="1" smtClean="0"/>
              <a:t>other</a:t>
            </a:r>
            <a:r>
              <a:rPr lang="da-DK" baseline="0" dirty="0" smtClean="0"/>
              <a:t> on a </a:t>
            </a:r>
            <a:r>
              <a:rPr lang="da-DK" baseline="0" dirty="0" err="1" smtClean="0"/>
              <a:t>predefined</a:t>
            </a:r>
            <a:r>
              <a:rPr lang="da-DK" baseline="0" dirty="0" smtClean="0"/>
              <a:t> </a:t>
            </a:r>
            <a:r>
              <a:rPr lang="da-DK" baseline="0" dirty="0" err="1" smtClean="0"/>
              <a:t>map</a:t>
            </a:r>
            <a:r>
              <a:rPr lang="da-DK" baseline="0" dirty="0" smtClean="0"/>
              <a:t> (as </a:t>
            </a:r>
            <a:r>
              <a:rPr lang="da-DK" baseline="0" dirty="0" err="1" smtClean="0"/>
              <a:t>can</a:t>
            </a:r>
            <a:r>
              <a:rPr lang="da-DK" baseline="0" dirty="0" smtClean="0"/>
              <a:t> </a:t>
            </a:r>
            <a:r>
              <a:rPr lang="da-DK" baseline="0" dirty="0" err="1" smtClean="0"/>
              <a:t>be</a:t>
            </a:r>
            <a:r>
              <a:rPr lang="da-DK" baseline="0" dirty="0" smtClean="0"/>
              <a:t> </a:t>
            </a:r>
            <a:r>
              <a:rPr lang="da-DK" baseline="0" dirty="0" err="1" smtClean="0"/>
              <a:t>seen</a:t>
            </a:r>
            <a:r>
              <a:rPr lang="da-DK" baseline="0" dirty="0" smtClean="0"/>
              <a:t> in the </a:t>
            </a:r>
            <a:r>
              <a:rPr lang="da-DK" baseline="0" dirty="0" err="1" smtClean="0"/>
              <a:t>figure</a:t>
            </a:r>
            <a:r>
              <a:rPr lang="da-DK" baseline="0" dirty="0" smtClean="0"/>
              <a:t>).</a:t>
            </a:r>
          </a:p>
          <a:p>
            <a:r>
              <a:rPr lang="da-DK" baseline="0" dirty="0" smtClean="0"/>
              <a:t>The </a:t>
            </a:r>
            <a:r>
              <a:rPr lang="da-DK" baseline="0" dirty="0" err="1" smtClean="0"/>
              <a:t>objective</a:t>
            </a:r>
            <a:r>
              <a:rPr lang="da-DK" baseline="0" dirty="0" smtClean="0"/>
              <a:t> of </a:t>
            </a:r>
            <a:r>
              <a:rPr lang="da-DK" baseline="0" dirty="0" err="1" smtClean="0"/>
              <a:t>each</a:t>
            </a:r>
            <a:r>
              <a:rPr lang="da-DK" baseline="0" dirty="0" smtClean="0"/>
              <a:t> team is to </a:t>
            </a:r>
            <a:r>
              <a:rPr lang="da-DK" baseline="0" dirty="0" err="1" smtClean="0"/>
              <a:t>destroy</a:t>
            </a:r>
            <a:r>
              <a:rPr lang="da-DK" baseline="0" dirty="0" smtClean="0"/>
              <a:t> the opponents ”base”. </a:t>
            </a:r>
          </a:p>
          <a:p>
            <a:r>
              <a:rPr lang="da-DK" baseline="0" dirty="0" smtClean="0"/>
              <a:t>In </a:t>
            </a:r>
            <a:r>
              <a:rPr lang="da-DK" baseline="0" dirty="0" err="1" smtClean="0"/>
              <a:t>order</a:t>
            </a:r>
            <a:r>
              <a:rPr lang="da-DK" baseline="0" dirty="0" smtClean="0"/>
              <a:t> to do so, </a:t>
            </a:r>
            <a:r>
              <a:rPr lang="da-DK" baseline="0" dirty="0" err="1" smtClean="0"/>
              <a:t>each</a:t>
            </a:r>
            <a:r>
              <a:rPr lang="da-DK" baseline="0" dirty="0" smtClean="0"/>
              <a:t> team must </a:t>
            </a:r>
            <a:r>
              <a:rPr lang="da-DK" baseline="0" dirty="0" err="1" smtClean="0"/>
              <a:t>first</a:t>
            </a:r>
            <a:r>
              <a:rPr lang="da-DK" baseline="0" dirty="0" smtClean="0"/>
              <a:t> </a:t>
            </a:r>
            <a:r>
              <a:rPr lang="da-DK" baseline="0" dirty="0" err="1" smtClean="0"/>
              <a:t>destroy</a:t>
            </a:r>
            <a:r>
              <a:rPr lang="da-DK" baseline="0" dirty="0" smtClean="0"/>
              <a:t> the defensive </a:t>
            </a:r>
            <a:r>
              <a:rPr lang="da-DK" baseline="0" dirty="0" err="1" smtClean="0"/>
              <a:t>structures</a:t>
            </a:r>
            <a:r>
              <a:rPr lang="da-DK" baseline="0" dirty="0" smtClean="0"/>
              <a:t> </a:t>
            </a:r>
            <a:r>
              <a:rPr lang="da-DK" baseline="0" dirty="0" err="1" smtClean="0"/>
              <a:t>that</a:t>
            </a:r>
            <a:r>
              <a:rPr lang="da-DK" baseline="0" dirty="0" smtClean="0"/>
              <a:t> </a:t>
            </a:r>
            <a:r>
              <a:rPr lang="da-DK" baseline="0" dirty="0" err="1" smtClean="0"/>
              <a:t>lead</a:t>
            </a:r>
            <a:r>
              <a:rPr lang="da-DK" baseline="0" dirty="0" smtClean="0"/>
              <a:t> </a:t>
            </a:r>
            <a:r>
              <a:rPr lang="da-DK" baseline="0" dirty="0" err="1" smtClean="0"/>
              <a:t>into</a:t>
            </a:r>
            <a:r>
              <a:rPr lang="da-DK" baseline="0" dirty="0" smtClean="0"/>
              <a:t> the base (so in </a:t>
            </a:r>
            <a:r>
              <a:rPr lang="da-DK" baseline="0" dirty="0" err="1" smtClean="0"/>
              <a:t>any</a:t>
            </a:r>
            <a:r>
              <a:rPr lang="da-DK" baseline="0" dirty="0" smtClean="0"/>
              <a:t> of the </a:t>
            </a:r>
            <a:r>
              <a:rPr lang="da-DK" baseline="0" dirty="0" err="1" smtClean="0"/>
              <a:t>lanes</a:t>
            </a:r>
            <a:r>
              <a:rPr lang="da-DK" baseline="0" dirty="0" smtClean="0"/>
              <a:t>). </a:t>
            </a:r>
          </a:p>
          <a:p>
            <a:endParaRPr lang="da-DK" baseline="0" dirty="0" smtClean="0"/>
          </a:p>
          <a:p>
            <a:r>
              <a:rPr lang="da-DK" baseline="0" dirty="0" err="1" smtClean="0"/>
              <a:t>Every</a:t>
            </a:r>
            <a:r>
              <a:rPr lang="da-DK" baseline="0" dirty="0" smtClean="0"/>
              <a:t> </a:t>
            </a:r>
            <a:r>
              <a:rPr lang="da-DK" baseline="0" dirty="0" err="1" smtClean="0"/>
              <a:t>player</a:t>
            </a:r>
            <a:r>
              <a:rPr lang="da-DK" baseline="0" dirty="0" smtClean="0"/>
              <a:t> </a:t>
            </a:r>
            <a:r>
              <a:rPr lang="da-DK" baseline="0" dirty="0" err="1" smtClean="0"/>
              <a:t>controls</a:t>
            </a:r>
            <a:r>
              <a:rPr lang="da-DK" baseline="0" dirty="0" smtClean="0"/>
              <a:t> a </a:t>
            </a:r>
            <a:r>
              <a:rPr lang="da-DK" baseline="0" dirty="0" err="1" smtClean="0"/>
              <a:t>different</a:t>
            </a:r>
            <a:r>
              <a:rPr lang="da-DK" baseline="0" dirty="0" smtClean="0"/>
              <a:t> </a:t>
            </a:r>
            <a:r>
              <a:rPr lang="da-DK" baseline="0" dirty="0" err="1" smtClean="0"/>
              <a:t>character</a:t>
            </a:r>
            <a:r>
              <a:rPr lang="da-DK" baseline="0" dirty="0" smtClean="0"/>
              <a:t>, </a:t>
            </a:r>
            <a:r>
              <a:rPr lang="da-DK" baseline="0" dirty="0" err="1" smtClean="0"/>
              <a:t>also</a:t>
            </a:r>
            <a:r>
              <a:rPr lang="da-DK" baseline="0" dirty="0" smtClean="0"/>
              <a:t> </a:t>
            </a:r>
            <a:r>
              <a:rPr lang="da-DK" baseline="0" dirty="0" err="1" smtClean="0"/>
              <a:t>called</a:t>
            </a:r>
            <a:r>
              <a:rPr lang="da-DK" baseline="0" dirty="0" smtClean="0"/>
              <a:t> hero. </a:t>
            </a:r>
            <a:r>
              <a:rPr lang="da-DK" baseline="0" dirty="0" err="1" smtClean="0"/>
              <a:t>They</a:t>
            </a:r>
            <a:r>
              <a:rPr lang="da-DK" baseline="0" dirty="0" smtClean="0"/>
              <a:t> have </a:t>
            </a:r>
            <a:r>
              <a:rPr lang="da-DK" baseline="0" dirty="0" err="1" smtClean="0"/>
              <a:t>access</a:t>
            </a:r>
            <a:r>
              <a:rPr lang="da-DK" baseline="0" dirty="0" smtClean="0"/>
              <a:t> to </a:t>
            </a:r>
            <a:r>
              <a:rPr lang="da-DK" baseline="0" dirty="0" err="1" smtClean="0"/>
              <a:t>four</a:t>
            </a:r>
            <a:r>
              <a:rPr lang="da-DK" baseline="0" dirty="0" smtClean="0"/>
              <a:t> </a:t>
            </a:r>
            <a:r>
              <a:rPr lang="da-DK" baseline="0" dirty="0" err="1" smtClean="0"/>
              <a:t>abilities</a:t>
            </a:r>
            <a:r>
              <a:rPr lang="da-DK" baseline="0" dirty="0" smtClean="0"/>
              <a:t> as </a:t>
            </a:r>
            <a:r>
              <a:rPr lang="da-DK" baseline="0" dirty="0" err="1" smtClean="0"/>
              <a:t>well</a:t>
            </a:r>
            <a:r>
              <a:rPr lang="da-DK" baseline="0" dirty="0" smtClean="0"/>
              <a:t> as a normal </a:t>
            </a:r>
            <a:r>
              <a:rPr lang="da-DK" baseline="0" dirty="0" err="1" smtClean="0"/>
              <a:t>attack</a:t>
            </a:r>
            <a:r>
              <a:rPr lang="da-DK" baseline="0" dirty="0" smtClean="0"/>
              <a:t> </a:t>
            </a:r>
            <a:r>
              <a:rPr lang="da-DK" baseline="0" dirty="0" err="1" smtClean="0"/>
              <a:t>that</a:t>
            </a:r>
            <a:r>
              <a:rPr lang="da-DK" baseline="0" dirty="0" smtClean="0"/>
              <a:t> </a:t>
            </a:r>
            <a:r>
              <a:rPr lang="da-DK" baseline="0" dirty="0" err="1" smtClean="0"/>
              <a:t>can</a:t>
            </a:r>
            <a:r>
              <a:rPr lang="da-DK" baseline="0" dirty="0" smtClean="0"/>
              <a:t> </a:t>
            </a:r>
            <a:r>
              <a:rPr lang="da-DK" baseline="0" dirty="0" err="1" smtClean="0"/>
              <a:t>be</a:t>
            </a:r>
            <a:r>
              <a:rPr lang="da-DK" baseline="0" dirty="0" smtClean="0"/>
              <a:t> </a:t>
            </a:r>
            <a:r>
              <a:rPr lang="da-DK" baseline="0" dirty="0" err="1" smtClean="0"/>
              <a:t>used</a:t>
            </a:r>
            <a:r>
              <a:rPr lang="da-DK" baseline="0" dirty="0" smtClean="0"/>
              <a:t> to </a:t>
            </a:r>
            <a:r>
              <a:rPr lang="da-DK" baseline="0" dirty="0" err="1" smtClean="0"/>
              <a:t>battle</a:t>
            </a:r>
            <a:r>
              <a:rPr lang="da-DK" baseline="0" dirty="0" smtClean="0"/>
              <a:t> opponents or support </a:t>
            </a:r>
            <a:r>
              <a:rPr lang="da-DK" baseline="0" dirty="0" err="1" smtClean="0"/>
              <a:t>allies</a:t>
            </a:r>
            <a:r>
              <a:rPr lang="da-DK" baseline="0" dirty="0" smtClean="0"/>
              <a:t>. </a:t>
            </a:r>
          </a:p>
          <a:p>
            <a:endParaRPr lang="da-DK" baseline="0" dirty="0" smtClean="0"/>
          </a:p>
          <a:p>
            <a:r>
              <a:rPr lang="da-DK" baseline="0" dirty="0" err="1" smtClean="0"/>
              <a:t>Every</a:t>
            </a:r>
            <a:r>
              <a:rPr lang="da-DK" baseline="0" dirty="0" smtClean="0"/>
              <a:t> 30s 3 </a:t>
            </a:r>
            <a:r>
              <a:rPr lang="da-DK" baseline="0" dirty="0" err="1" smtClean="0"/>
              <a:t>creep</a:t>
            </a:r>
            <a:r>
              <a:rPr lang="da-DK" baseline="0" dirty="0" smtClean="0"/>
              <a:t> </a:t>
            </a:r>
            <a:r>
              <a:rPr lang="da-DK" baseline="0" dirty="0" err="1" smtClean="0"/>
              <a:t>waves</a:t>
            </a:r>
            <a:r>
              <a:rPr lang="da-DK" baseline="0" dirty="0" smtClean="0"/>
              <a:t> </a:t>
            </a:r>
            <a:r>
              <a:rPr lang="da-DK" baseline="0" dirty="0" err="1" smtClean="0"/>
              <a:t>spawn</a:t>
            </a:r>
            <a:r>
              <a:rPr lang="da-DK" baseline="0" dirty="0" smtClean="0"/>
              <a:t> in </a:t>
            </a:r>
            <a:r>
              <a:rPr lang="da-DK" baseline="0" dirty="0" err="1" smtClean="0"/>
              <a:t>each</a:t>
            </a:r>
            <a:r>
              <a:rPr lang="da-DK" baseline="0" dirty="0" smtClean="0"/>
              <a:t> base. </a:t>
            </a:r>
            <a:r>
              <a:rPr lang="da-DK" baseline="0" dirty="0" err="1" smtClean="0"/>
              <a:t>They</a:t>
            </a:r>
            <a:r>
              <a:rPr lang="da-DK" baseline="0" dirty="0" smtClean="0"/>
              <a:t> </a:t>
            </a:r>
            <a:r>
              <a:rPr lang="da-DK" baseline="0" dirty="0" err="1" smtClean="0"/>
              <a:t>walk</a:t>
            </a:r>
            <a:r>
              <a:rPr lang="da-DK" baseline="0" dirty="0" smtClean="0"/>
              <a:t> </a:t>
            </a:r>
            <a:r>
              <a:rPr lang="da-DK" baseline="0" dirty="0" err="1" smtClean="0"/>
              <a:t>along</a:t>
            </a:r>
            <a:r>
              <a:rPr lang="da-DK" baseline="0" dirty="0" smtClean="0"/>
              <a:t> the </a:t>
            </a:r>
            <a:r>
              <a:rPr lang="da-DK" baseline="0" dirty="0" err="1" smtClean="0"/>
              <a:t>three</a:t>
            </a:r>
            <a:r>
              <a:rPr lang="da-DK" baseline="0" dirty="0" smtClean="0"/>
              <a:t> </a:t>
            </a:r>
            <a:r>
              <a:rPr lang="da-DK" baseline="0" dirty="0" err="1" smtClean="0"/>
              <a:t>lanes</a:t>
            </a:r>
            <a:r>
              <a:rPr lang="da-DK" baseline="0" dirty="0" smtClean="0"/>
              <a:t> </a:t>
            </a:r>
            <a:r>
              <a:rPr lang="da-DK" baseline="0" dirty="0" err="1" smtClean="0"/>
              <a:t>towards</a:t>
            </a:r>
            <a:r>
              <a:rPr lang="da-DK" baseline="0" dirty="0" smtClean="0"/>
              <a:t> the </a:t>
            </a:r>
            <a:r>
              <a:rPr lang="da-DK" baseline="0" dirty="0" err="1" smtClean="0"/>
              <a:t>opposing</a:t>
            </a:r>
            <a:r>
              <a:rPr lang="da-DK" baseline="0" dirty="0" smtClean="0"/>
              <a:t> </a:t>
            </a:r>
            <a:r>
              <a:rPr lang="da-DK" baseline="0" dirty="0" err="1" smtClean="0"/>
              <a:t>team’s</a:t>
            </a:r>
            <a:r>
              <a:rPr lang="da-DK" baseline="0" dirty="0" smtClean="0"/>
              <a:t> base. </a:t>
            </a:r>
            <a:r>
              <a:rPr lang="da-DK" baseline="0" dirty="0" err="1" smtClean="0"/>
              <a:t>Creeps</a:t>
            </a:r>
            <a:r>
              <a:rPr lang="da-DK" baseline="0" dirty="0" smtClean="0"/>
              <a:t>, as </a:t>
            </a:r>
            <a:r>
              <a:rPr lang="da-DK" baseline="0" dirty="0" err="1" smtClean="0"/>
              <a:t>well</a:t>
            </a:r>
            <a:r>
              <a:rPr lang="da-DK" baseline="0" dirty="0" smtClean="0"/>
              <a:t> as </a:t>
            </a:r>
            <a:r>
              <a:rPr lang="da-DK" baseline="0" dirty="0" err="1" smtClean="0"/>
              <a:t>enemy</a:t>
            </a:r>
            <a:r>
              <a:rPr lang="da-DK" baseline="0" dirty="0" smtClean="0"/>
              <a:t> </a:t>
            </a:r>
            <a:r>
              <a:rPr lang="da-DK" baseline="0" dirty="0" err="1" smtClean="0"/>
              <a:t>heroes</a:t>
            </a:r>
            <a:r>
              <a:rPr lang="da-DK" baseline="0" dirty="0" smtClean="0"/>
              <a:t> and defensive </a:t>
            </a:r>
            <a:r>
              <a:rPr lang="da-DK" baseline="0" dirty="0" err="1" smtClean="0"/>
              <a:t>structures</a:t>
            </a:r>
            <a:r>
              <a:rPr lang="da-DK" baseline="0" dirty="0" smtClean="0"/>
              <a:t>, </a:t>
            </a:r>
            <a:r>
              <a:rPr lang="da-DK" baseline="0" dirty="0" err="1" smtClean="0"/>
              <a:t>can</a:t>
            </a:r>
            <a:r>
              <a:rPr lang="da-DK" baseline="0" dirty="0" smtClean="0"/>
              <a:t> </a:t>
            </a:r>
            <a:r>
              <a:rPr lang="da-DK" baseline="0" dirty="0" err="1" smtClean="0"/>
              <a:t>be</a:t>
            </a:r>
            <a:r>
              <a:rPr lang="da-DK" baseline="0" dirty="0" smtClean="0"/>
              <a:t> </a:t>
            </a:r>
            <a:r>
              <a:rPr lang="da-DK" baseline="0" dirty="0" err="1" smtClean="0"/>
              <a:t>killed</a:t>
            </a:r>
            <a:r>
              <a:rPr lang="da-DK" baseline="0" dirty="0" smtClean="0"/>
              <a:t> by </a:t>
            </a:r>
            <a:r>
              <a:rPr lang="da-DK" baseline="0" dirty="0" err="1" smtClean="0"/>
              <a:t>heroes</a:t>
            </a:r>
            <a:r>
              <a:rPr lang="da-DK" baseline="0" dirty="0" smtClean="0"/>
              <a:t> to </a:t>
            </a:r>
            <a:r>
              <a:rPr lang="da-DK" baseline="0" dirty="0" err="1" smtClean="0"/>
              <a:t>gain</a:t>
            </a:r>
            <a:r>
              <a:rPr lang="da-DK" baseline="0" dirty="0" smtClean="0"/>
              <a:t> gold and </a:t>
            </a:r>
            <a:r>
              <a:rPr lang="da-DK" baseline="0" dirty="0" err="1" smtClean="0"/>
              <a:t>experience</a:t>
            </a:r>
            <a:r>
              <a:rPr lang="da-DK" baseline="0" dirty="0" smtClean="0"/>
              <a:t>, </a:t>
            </a:r>
            <a:r>
              <a:rPr lang="da-DK" baseline="0" dirty="0" err="1" smtClean="0"/>
              <a:t>both</a:t>
            </a:r>
            <a:r>
              <a:rPr lang="da-DK" baseline="0" dirty="0" smtClean="0"/>
              <a:t> of </a:t>
            </a:r>
            <a:r>
              <a:rPr lang="da-DK" baseline="0" dirty="0" err="1" smtClean="0"/>
              <a:t>which</a:t>
            </a:r>
            <a:r>
              <a:rPr lang="da-DK" baseline="0" dirty="0" smtClean="0"/>
              <a:t> </a:t>
            </a:r>
            <a:r>
              <a:rPr lang="da-DK" baseline="0" dirty="0" err="1" smtClean="0"/>
              <a:t>will</a:t>
            </a:r>
            <a:r>
              <a:rPr lang="da-DK" baseline="0" dirty="0" smtClean="0"/>
              <a:t> </a:t>
            </a:r>
            <a:r>
              <a:rPr lang="da-DK" baseline="0" dirty="0" err="1" smtClean="0"/>
              <a:t>make</a:t>
            </a:r>
            <a:r>
              <a:rPr lang="da-DK" baseline="0" dirty="0" smtClean="0"/>
              <a:t> the hero </a:t>
            </a:r>
            <a:r>
              <a:rPr lang="da-DK" baseline="0" dirty="0" err="1" smtClean="0"/>
              <a:t>stronger</a:t>
            </a:r>
            <a:r>
              <a:rPr lang="da-DK" baseline="0" dirty="0" smtClean="0"/>
              <a:t>. </a:t>
            </a:r>
          </a:p>
          <a:p>
            <a:endParaRPr lang="da-DK" baseline="0" dirty="0" smtClean="0"/>
          </a:p>
          <a:p>
            <a:r>
              <a:rPr lang="da-DK" baseline="0" dirty="0" err="1" smtClean="0"/>
              <a:t>During</a:t>
            </a:r>
            <a:r>
              <a:rPr lang="da-DK" baseline="0" dirty="0" smtClean="0"/>
              <a:t> the game </a:t>
            </a:r>
            <a:r>
              <a:rPr lang="da-DK" baseline="0" dirty="0" err="1" smtClean="0"/>
              <a:t>opposing</a:t>
            </a:r>
            <a:r>
              <a:rPr lang="da-DK" baseline="0" dirty="0" smtClean="0"/>
              <a:t> </a:t>
            </a:r>
            <a:r>
              <a:rPr lang="da-DK" baseline="0" dirty="0" err="1" smtClean="0"/>
              <a:t>heroes</a:t>
            </a:r>
            <a:r>
              <a:rPr lang="da-DK" baseline="0" dirty="0" smtClean="0"/>
              <a:t> </a:t>
            </a:r>
            <a:r>
              <a:rPr lang="da-DK" baseline="0" dirty="0" err="1" smtClean="0"/>
              <a:t>will</a:t>
            </a:r>
            <a:r>
              <a:rPr lang="da-DK" baseline="0" dirty="0" smtClean="0"/>
              <a:t> </a:t>
            </a:r>
            <a:r>
              <a:rPr lang="da-DK" baseline="0" dirty="0" err="1" smtClean="0"/>
              <a:t>encounter</a:t>
            </a:r>
            <a:r>
              <a:rPr lang="da-DK" baseline="0" dirty="0" smtClean="0"/>
              <a:t> </a:t>
            </a:r>
            <a:r>
              <a:rPr lang="da-DK" baseline="0" dirty="0" err="1" smtClean="0"/>
              <a:t>each</a:t>
            </a:r>
            <a:r>
              <a:rPr lang="da-DK" baseline="0" dirty="0" smtClean="0"/>
              <a:t> </a:t>
            </a:r>
            <a:r>
              <a:rPr lang="da-DK" baseline="0" dirty="0" err="1" smtClean="0"/>
              <a:t>other</a:t>
            </a:r>
            <a:r>
              <a:rPr lang="da-DK" baseline="0" dirty="0" smtClean="0"/>
              <a:t> in the </a:t>
            </a:r>
            <a:r>
              <a:rPr lang="da-DK" baseline="0" dirty="0" err="1" smtClean="0"/>
              <a:t>various</a:t>
            </a:r>
            <a:r>
              <a:rPr lang="da-DK" baseline="0" dirty="0" smtClean="0"/>
              <a:t> </a:t>
            </a:r>
            <a:r>
              <a:rPr lang="da-DK" baseline="0" dirty="0" err="1" smtClean="0"/>
              <a:t>lanes</a:t>
            </a:r>
            <a:r>
              <a:rPr lang="da-DK" baseline="0" dirty="0" smtClean="0"/>
              <a:t>. This is </a:t>
            </a:r>
            <a:r>
              <a:rPr lang="da-DK" baseline="0" dirty="0" err="1" smtClean="0"/>
              <a:t>what</a:t>
            </a:r>
            <a:r>
              <a:rPr lang="da-DK" baseline="0" dirty="0" smtClean="0"/>
              <a:t> </a:t>
            </a:r>
            <a:r>
              <a:rPr lang="da-DK" baseline="0" dirty="0" err="1" smtClean="0"/>
              <a:t>this</a:t>
            </a:r>
            <a:r>
              <a:rPr lang="da-DK" baseline="0" dirty="0" smtClean="0"/>
              <a:t> </a:t>
            </a:r>
            <a:r>
              <a:rPr lang="da-DK" baseline="0" dirty="0" err="1" smtClean="0"/>
              <a:t>thesis</a:t>
            </a:r>
            <a:r>
              <a:rPr lang="da-DK" baseline="0" dirty="0" smtClean="0"/>
              <a:t> </a:t>
            </a:r>
            <a:r>
              <a:rPr lang="da-DK" baseline="0" dirty="0" err="1" smtClean="0"/>
              <a:t>will</a:t>
            </a:r>
            <a:r>
              <a:rPr lang="da-DK" baseline="0" dirty="0" smtClean="0"/>
              <a:t> </a:t>
            </a:r>
            <a:r>
              <a:rPr lang="da-DK" baseline="0" dirty="0" err="1" smtClean="0"/>
              <a:t>focus</a:t>
            </a:r>
            <a:r>
              <a:rPr lang="da-DK" baseline="0" dirty="0" smtClean="0"/>
              <a:t> on.</a:t>
            </a:r>
          </a:p>
          <a:p>
            <a:endParaRPr lang="da-DK" baseline="0" dirty="0" smtClean="0"/>
          </a:p>
          <a:p>
            <a:r>
              <a:rPr lang="da-DK" baseline="0" dirty="0" err="1" smtClean="0"/>
              <a:t>HoN</a:t>
            </a:r>
            <a:r>
              <a:rPr lang="da-DK" baseline="0" dirty="0" smtClean="0"/>
              <a:t> </a:t>
            </a:r>
            <a:r>
              <a:rPr lang="da-DK" baseline="0" dirty="0" err="1" smtClean="0"/>
              <a:t>was</a:t>
            </a:r>
            <a:r>
              <a:rPr lang="da-DK" baseline="0" dirty="0" smtClean="0"/>
              <a:t> </a:t>
            </a:r>
            <a:r>
              <a:rPr lang="da-DK" baseline="0" dirty="0" err="1" smtClean="0"/>
              <a:t>idea</a:t>
            </a:r>
            <a:r>
              <a:rPr lang="da-DK" baseline="0" dirty="0" smtClean="0"/>
              <a:t> as </a:t>
            </a:r>
            <a:r>
              <a:rPr lang="da-DK" baseline="0" dirty="0" err="1" smtClean="0"/>
              <a:t>testing</a:t>
            </a:r>
            <a:r>
              <a:rPr lang="da-DK" baseline="0" dirty="0" smtClean="0"/>
              <a:t> </a:t>
            </a:r>
            <a:r>
              <a:rPr lang="da-DK" baseline="0" dirty="0" err="1" smtClean="0"/>
              <a:t>grounds</a:t>
            </a:r>
            <a:r>
              <a:rPr lang="da-DK" baseline="0" dirty="0" smtClean="0"/>
              <a:t> </a:t>
            </a:r>
            <a:r>
              <a:rPr lang="da-DK" baseline="0" dirty="0" err="1" smtClean="0"/>
              <a:t>because</a:t>
            </a:r>
            <a:r>
              <a:rPr lang="da-DK" baseline="0" dirty="0" smtClean="0"/>
              <a:t> it </a:t>
            </a:r>
            <a:r>
              <a:rPr lang="da-DK" baseline="0" dirty="0" err="1" smtClean="0"/>
              <a:t>provided</a:t>
            </a:r>
            <a:r>
              <a:rPr lang="da-DK" baseline="0" dirty="0" smtClean="0"/>
              <a:t> an open source </a:t>
            </a:r>
            <a:r>
              <a:rPr lang="da-DK" baseline="0" dirty="0" err="1" smtClean="0"/>
              <a:t>code</a:t>
            </a:r>
            <a:r>
              <a:rPr lang="da-DK" baseline="0" dirty="0" smtClean="0"/>
              <a:t> base as </a:t>
            </a:r>
            <a:r>
              <a:rPr lang="da-DK" baseline="0" dirty="0" err="1" smtClean="0"/>
              <a:t>well</a:t>
            </a:r>
            <a:r>
              <a:rPr lang="da-DK" baseline="0" dirty="0" smtClean="0"/>
              <a:t> as  a </a:t>
            </a:r>
            <a:r>
              <a:rPr lang="da-DK" baseline="0" dirty="0" err="1" smtClean="0"/>
              <a:t>sandbox-like</a:t>
            </a:r>
            <a:r>
              <a:rPr lang="da-DK" baseline="0" dirty="0" smtClean="0"/>
              <a:t> </a:t>
            </a:r>
            <a:r>
              <a:rPr lang="da-DK" baseline="0" dirty="0" err="1" smtClean="0"/>
              <a:t>testing</a:t>
            </a:r>
            <a:r>
              <a:rPr lang="da-DK" baseline="0" dirty="0" smtClean="0"/>
              <a:t> </a:t>
            </a:r>
            <a:r>
              <a:rPr lang="da-DK" baseline="0" dirty="0" err="1" smtClean="0"/>
              <a:t>environment</a:t>
            </a:r>
            <a:r>
              <a:rPr lang="da-DK" baseline="0" dirty="0" smtClean="0"/>
              <a:t>. The </a:t>
            </a:r>
            <a:r>
              <a:rPr lang="da-DK" baseline="0" dirty="0" err="1" smtClean="0"/>
              <a:t>existing</a:t>
            </a:r>
            <a:r>
              <a:rPr lang="da-DK" baseline="0" dirty="0" smtClean="0"/>
              <a:t> AI is </a:t>
            </a:r>
            <a:r>
              <a:rPr lang="da-DK" baseline="0" dirty="0" err="1" smtClean="0"/>
              <a:t>based</a:t>
            </a:r>
            <a:r>
              <a:rPr lang="da-DK" baseline="0" dirty="0" smtClean="0"/>
              <a:t> on </a:t>
            </a:r>
            <a:r>
              <a:rPr lang="da-DK" baseline="0" dirty="0" err="1" smtClean="0"/>
              <a:t>predefined</a:t>
            </a:r>
            <a:r>
              <a:rPr lang="da-DK" baseline="0" dirty="0" smtClean="0"/>
              <a:t> </a:t>
            </a:r>
            <a:r>
              <a:rPr lang="da-DK" baseline="0" dirty="0" err="1" smtClean="0"/>
              <a:t>behaviors</a:t>
            </a:r>
            <a:r>
              <a:rPr lang="da-DK" baseline="0" dirty="0" smtClean="0"/>
              <a:t>, </a:t>
            </a:r>
            <a:r>
              <a:rPr lang="da-DK" baseline="0" dirty="0" err="1" smtClean="0"/>
              <a:t>which</a:t>
            </a:r>
            <a:r>
              <a:rPr lang="da-DK" baseline="0" dirty="0" smtClean="0"/>
              <a:t> </a:t>
            </a:r>
            <a:r>
              <a:rPr lang="da-DK" baseline="0" dirty="0" err="1" smtClean="0"/>
              <a:t>are</a:t>
            </a:r>
            <a:r>
              <a:rPr lang="da-DK" baseline="0" dirty="0" smtClean="0"/>
              <a:t> </a:t>
            </a:r>
            <a:r>
              <a:rPr lang="da-DK" baseline="0" dirty="0" err="1" smtClean="0"/>
              <a:t>evaluated</a:t>
            </a:r>
            <a:r>
              <a:rPr lang="da-DK" baseline="0" dirty="0" smtClean="0"/>
              <a:t> (and </a:t>
            </a:r>
            <a:r>
              <a:rPr lang="da-DK" baseline="0" dirty="0" err="1" smtClean="0"/>
              <a:t>ranked</a:t>
            </a:r>
            <a:r>
              <a:rPr lang="da-DK" baseline="0" dirty="0" smtClean="0"/>
              <a:t> in </a:t>
            </a:r>
            <a:r>
              <a:rPr lang="da-DK" baseline="0" dirty="0" err="1" smtClean="0"/>
              <a:t>priority</a:t>
            </a:r>
            <a:r>
              <a:rPr lang="da-DK" baseline="0" dirty="0" smtClean="0"/>
              <a:t>) </a:t>
            </a:r>
            <a:r>
              <a:rPr lang="da-DK" baseline="0" dirty="0" err="1" smtClean="0"/>
              <a:t>anew</a:t>
            </a:r>
            <a:r>
              <a:rPr lang="da-DK" baseline="0" dirty="0" smtClean="0"/>
              <a:t> </a:t>
            </a:r>
            <a:r>
              <a:rPr lang="da-DK" baseline="0" dirty="0" err="1" smtClean="0"/>
              <a:t>every</a:t>
            </a:r>
            <a:r>
              <a:rPr lang="da-DK" baseline="0" dirty="0" smtClean="0"/>
              <a:t> time a decision </a:t>
            </a:r>
            <a:r>
              <a:rPr lang="da-DK" baseline="0" dirty="0" err="1" smtClean="0"/>
              <a:t>needs</a:t>
            </a:r>
            <a:r>
              <a:rPr lang="da-DK" baseline="0" dirty="0" smtClean="0"/>
              <a:t> to </a:t>
            </a:r>
            <a:r>
              <a:rPr lang="da-DK" baseline="0" dirty="0" err="1" smtClean="0"/>
              <a:t>be</a:t>
            </a:r>
            <a:r>
              <a:rPr lang="da-DK" baseline="0" dirty="0" smtClean="0"/>
              <a:t> made. </a:t>
            </a:r>
          </a:p>
          <a:p>
            <a:endParaRPr lang="da-DK" baseline="0" dirty="0" smtClean="0"/>
          </a:p>
          <a:p>
            <a:endParaRPr lang="da-DK" baseline="0" dirty="0" smtClean="0"/>
          </a:p>
        </p:txBody>
      </p:sp>
      <p:sp>
        <p:nvSpPr>
          <p:cNvPr id="4" name="Pladsholder til slidenummer 3"/>
          <p:cNvSpPr>
            <a:spLocks noGrp="1"/>
          </p:cNvSpPr>
          <p:nvPr>
            <p:ph type="sldNum" sz="quarter" idx="10"/>
          </p:nvPr>
        </p:nvSpPr>
        <p:spPr/>
        <p:txBody>
          <a:bodyPr/>
          <a:lstStyle/>
          <a:p>
            <a:fld id="{8046E62F-E5FE-47EF-A976-13A39BC22007}" type="slidenum">
              <a:rPr lang="en-US" smtClean="0"/>
              <a:t>5</a:t>
            </a:fld>
            <a:endParaRPr lang="en-US"/>
          </a:p>
        </p:txBody>
      </p:sp>
    </p:spTree>
    <p:extLst>
      <p:ext uri="{BB962C8B-B14F-4D97-AF65-F5344CB8AC3E}">
        <p14:creationId xmlns:p14="http://schemas.microsoft.com/office/powerpoint/2010/main" val="1060041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53</a:t>
            </a:fld>
            <a:endParaRPr lang="en-US"/>
          </a:p>
        </p:txBody>
      </p:sp>
    </p:spTree>
    <p:extLst>
      <p:ext uri="{BB962C8B-B14F-4D97-AF65-F5344CB8AC3E}">
        <p14:creationId xmlns:p14="http://schemas.microsoft.com/office/powerpoint/2010/main" val="3004448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54</a:t>
            </a:fld>
            <a:endParaRPr lang="en-US"/>
          </a:p>
        </p:txBody>
      </p:sp>
    </p:spTree>
    <p:extLst>
      <p:ext uri="{BB962C8B-B14F-4D97-AF65-F5344CB8AC3E}">
        <p14:creationId xmlns:p14="http://schemas.microsoft.com/office/powerpoint/2010/main" val="4205758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55</a:t>
            </a:fld>
            <a:endParaRPr lang="en-US"/>
          </a:p>
        </p:txBody>
      </p:sp>
    </p:spTree>
    <p:extLst>
      <p:ext uri="{BB962C8B-B14F-4D97-AF65-F5344CB8AC3E}">
        <p14:creationId xmlns:p14="http://schemas.microsoft.com/office/powerpoint/2010/main" val="2171648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56</a:t>
            </a:fld>
            <a:endParaRPr lang="en-US"/>
          </a:p>
        </p:txBody>
      </p:sp>
    </p:spTree>
    <p:extLst>
      <p:ext uri="{BB962C8B-B14F-4D97-AF65-F5344CB8AC3E}">
        <p14:creationId xmlns:p14="http://schemas.microsoft.com/office/powerpoint/2010/main" val="2088583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57</a:t>
            </a:fld>
            <a:endParaRPr lang="en-US"/>
          </a:p>
        </p:txBody>
      </p:sp>
    </p:spTree>
    <p:extLst>
      <p:ext uri="{BB962C8B-B14F-4D97-AF65-F5344CB8AC3E}">
        <p14:creationId xmlns:p14="http://schemas.microsoft.com/office/powerpoint/2010/main" val="2177199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Why is </a:t>
            </a:r>
            <a:r>
              <a:rPr lang="en-GB" dirty="0" err="1" smtClean="0"/>
              <a:t>succ</a:t>
            </a:r>
            <a:r>
              <a:rPr lang="en-GB" baseline="0" dirty="0" err="1" smtClean="0"/>
              <a:t>B</a:t>
            </a:r>
            <a:r>
              <a:rPr lang="en-GB" baseline="0" dirty="0" smtClean="0"/>
              <a:t> dominating the AI even though in self play it had a </a:t>
            </a:r>
            <a:r>
              <a:rPr lang="en-GB" baseline="0" dirty="0" err="1" smtClean="0"/>
              <a:t>tendens</a:t>
            </a:r>
            <a:r>
              <a:rPr lang="en-GB" baseline="0" dirty="0" smtClean="0"/>
              <a:t> to lose? Mainly, because of what we saw earlier. </a:t>
            </a:r>
            <a:r>
              <a:rPr lang="en-GB" baseline="0" dirty="0" err="1" smtClean="0"/>
              <a:t>Succ</a:t>
            </a:r>
            <a:r>
              <a:rPr lang="en-GB" baseline="0" dirty="0" smtClean="0"/>
              <a:t> B would play very aggressive (see 20k), the opponent would start to just hide under its tower (30k+) </a:t>
            </a:r>
            <a:endParaRPr lang="en-GB" dirty="0" smtClean="0"/>
          </a:p>
          <a:p>
            <a:endParaRPr lang="en-GB" dirty="0" smtClean="0"/>
          </a:p>
          <a:p>
            <a:r>
              <a:rPr lang="en-GB" dirty="0" smtClean="0"/>
              <a:t>Now lets look at a couple of plays</a:t>
            </a:r>
            <a:r>
              <a:rPr lang="en-GB" baseline="0" dirty="0" smtClean="0"/>
              <a:t> this agent makes. </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58</a:t>
            </a:fld>
            <a:endParaRPr lang="en-US"/>
          </a:p>
        </p:txBody>
      </p:sp>
    </p:spTree>
    <p:extLst>
      <p:ext uri="{BB962C8B-B14F-4D97-AF65-F5344CB8AC3E}">
        <p14:creationId xmlns:p14="http://schemas.microsoft.com/office/powerpoint/2010/main" val="3592437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Insta</a:t>
            </a:r>
            <a:r>
              <a:rPr lang="da-DK" dirty="0" smtClean="0"/>
              <a:t> </a:t>
            </a:r>
            <a:r>
              <a:rPr lang="da-DK" dirty="0" err="1" smtClean="0"/>
              <a:t>kill</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59</a:t>
            </a:fld>
            <a:endParaRPr lang="en-US"/>
          </a:p>
        </p:txBody>
      </p:sp>
    </p:spTree>
    <p:extLst>
      <p:ext uri="{BB962C8B-B14F-4D97-AF65-F5344CB8AC3E}">
        <p14:creationId xmlns:p14="http://schemas.microsoft.com/office/powerpoint/2010/main" val="3068385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The AI strikes back!</a:t>
            </a:r>
            <a:r>
              <a:rPr lang="da-DK" baseline="0" dirty="0" smtClean="0"/>
              <a:t> Not.</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60</a:t>
            </a:fld>
            <a:endParaRPr lang="en-US"/>
          </a:p>
        </p:txBody>
      </p:sp>
    </p:spTree>
    <p:extLst>
      <p:ext uri="{BB962C8B-B14F-4D97-AF65-F5344CB8AC3E}">
        <p14:creationId xmlns:p14="http://schemas.microsoft.com/office/powerpoint/2010/main" val="875551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smtClean="0"/>
              <a:t>Wait</a:t>
            </a:r>
            <a:r>
              <a:rPr lang="da-DK" dirty="0" smtClean="0"/>
              <a:t> and</a:t>
            </a:r>
            <a:r>
              <a:rPr lang="da-DK" baseline="0" dirty="0" smtClean="0"/>
              <a:t> </a:t>
            </a:r>
            <a:r>
              <a:rPr lang="da-DK" baseline="0" dirty="0" err="1" smtClean="0"/>
              <a:t>bait</a:t>
            </a:r>
            <a:r>
              <a:rPr lang="da-DK" baseline="0" dirty="0" smtClean="0"/>
              <a:t> game</a:t>
            </a:r>
            <a:endParaRPr lang="da-DK" dirty="0"/>
          </a:p>
        </p:txBody>
      </p:sp>
      <p:sp>
        <p:nvSpPr>
          <p:cNvPr id="4" name="Pladsholder til diasnummer 3"/>
          <p:cNvSpPr>
            <a:spLocks noGrp="1"/>
          </p:cNvSpPr>
          <p:nvPr>
            <p:ph type="sldNum" sz="quarter" idx="10"/>
          </p:nvPr>
        </p:nvSpPr>
        <p:spPr/>
        <p:txBody>
          <a:bodyPr/>
          <a:lstStyle/>
          <a:p>
            <a:fld id="{8046E62F-E5FE-47EF-A976-13A39BC22007}" type="slidenum">
              <a:rPr lang="en-US" smtClean="0"/>
              <a:t>61</a:t>
            </a:fld>
            <a:endParaRPr lang="en-US"/>
          </a:p>
        </p:txBody>
      </p:sp>
    </p:spTree>
    <p:extLst>
      <p:ext uri="{BB962C8B-B14F-4D97-AF65-F5344CB8AC3E}">
        <p14:creationId xmlns:p14="http://schemas.microsoft.com/office/powerpoint/2010/main" val="122579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Finally, wanted to see other learning than</a:t>
            </a:r>
            <a:r>
              <a:rPr lang="en-GB" baseline="0" dirty="0" smtClean="0"/>
              <a:t> through </a:t>
            </a:r>
            <a:r>
              <a:rPr lang="en-GB" baseline="0" dirty="0" err="1" smtClean="0"/>
              <a:t>selfplay</a:t>
            </a:r>
            <a:endParaRPr lang="en-GB" baseline="0" dirty="0" smtClean="0"/>
          </a:p>
          <a:p>
            <a:r>
              <a:rPr lang="en-GB" baseline="0" dirty="0" smtClean="0"/>
              <a:t>What if we learned only against game </a:t>
            </a:r>
            <a:r>
              <a:rPr lang="en-GB" baseline="0" dirty="0" err="1" smtClean="0"/>
              <a:t>ai</a:t>
            </a:r>
            <a:r>
              <a:rPr lang="en-GB" baseline="0" dirty="0" smtClean="0"/>
              <a:t>?</a:t>
            </a:r>
          </a:p>
          <a:p>
            <a:endParaRPr lang="en-GB" baseline="0" dirty="0" smtClean="0"/>
          </a:p>
          <a:p>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62</a:t>
            </a:fld>
            <a:endParaRPr lang="en-US"/>
          </a:p>
        </p:txBody>
      </p:sp>
    </p:spTree>
    <p:extLst>
      <p:ext uri="{BB962C8B-B14F-4D97-AF65-F5344CB8AC3E}">
        <p14:creationId xmlns:p14="http://schemas.microsoft.com/office/powerpoint/2010/main" val="302148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7</a:t>
            </a:fld>
            <a:endParaRPr lang="en-US"/>
          </a:p>
        </p:txBody>
      </p:sp>
    </p:spTree>
    <p:extLst>
      <p:ext uri="{BB962C8B-B14F-4D97-AF65-F5344CB8AC3E}">
        <p14:creationId xmlns:p14="http://schemas.microsoft.com/office/powerpoint/2010/main" val="4015538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Agent actually developed a different strategy than the</a:t>
            </a:r>
            <a:r>
              <a:rPr lang="en-GB" baseline="0" dirty="0" smtClean="0"/>
              <a:t> ones during self play.</a:t>
            </a:r>
          </a:p>
          <a:p>
            <a:endParaRPr lang="en-GB" baseline="0" dirty="0" smtClean="0"/>
          </a:p>
          <a:p>
            <a:r>
              <a:rPr lang="en-GB" baseline="0" dirty="0" smtClean="0"/>
              <a:t>Self play -&gt; fastest way to win proved to be killing opponent, so farming didn’t matter</a:t>
            </a:r>
          </a:p>
          <a:p>
            <a:r>
              <a:rPr lang="en-GB" baseline="0" dirty="0" smtClean="0"/>
              <a:t>Against AI -&gt; super hard to start out as a stupid agent, against an AI that somewhat knows what its doing. Those killing the AI wasn’t an option. Hence instead it developed the strategy of farming and pushing creeps.</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63</a:t>
            </a:fld>
            <a:endParaRPr lang="en-US"/>
          </a:p>
        </p:txBody>
      </p:sp>
    </p:spTree>
    <p:extLst>
      <p:ext uri="{BB962C8B-B14F-4D97-AF65-F5344CB8AC3E}">
        <p14:creationId xmlns:p14="http://schemas.microsoft.com/office/powerpoint/2010/main" val="2411897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66</a:t>
            </a:fld>
            <a:endParaRPr lang="en-US"/>
          </a:p>
        </p:txBody>
      </p:sp>
    </p:spTree>
    <p:extLst>
      <p:ext uri="{BB962C8B-B14F-4D97-AF65-F5344CB8AC3E}">
        <p14:creationId xmlns:p14="http://schemas.microsoft.com/office/powerpoint/2010/main" val="4242494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68</a:t>
            </a:fld>
            <a:endParaRPr lang="en-US"/>
          </a:p>
        </p:txBody>
      </p:sp>
    </p:spTree>
    <p:extLst>
      <p:ext uri="{BB962C8B-B14F-4D97-AF65-F5344CB8AC3E}">
        <p14:creationId xmlns:p14="http://schemas.microsoft.com/office/powerpoint/2010/main" val="42454795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69</a:t>
            </a:fld>
            <a:endParaRPr lang="en-US"/>
          </a:p>
        </p:txBody>
      </p:sp>
    </p:spTree>
    <p:extLst>
      <p:ext uri="{BB962C8B-B14F-4D97-AF65-F5344CB8AC3E}">
        <p14:creationId xmlns:p14="http://schemas.microsoft.com/office/powerpoint/2010/main" val="170103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smtClean="0"/>
              <a:t>These are</a:t>
            </a:r>
            <a:r>
              <a:rPr lang="en-GB" baseline="0" dirty="0" smtClean="0"/>
              <a:t> some related studies that have been done in games that use </a:t>
            </a:r>
            <a:r>
              <a:rPr lang="en-GB" baseline="0" dirty="0" err="1" smtClean="0"/>
              <a:t>rl</a:t>
            </a:r>
            <a:r>
              <a:rPr lang="en-GB" baseline="0" dirty="0" smtClean="0"/>
              <a:t> and neural networks. </a:t>
            </a:r>
          </a:p>
          <a:p>
            <a:endParaRPr lang="en-GB" dirty="0" smtClean="0"/>
          </a:p>
          <a:p>
            <a:r>
              <a:rPr lang="en-GB" dirty="0" smtClean="0"/>
              <a:t>However</a:t>
            </a:r>
            <a:r>
              <a:rPr lang="en-GB" baseline="0" dirty="0" smtClean="0"/>
              <a:t>, as good as no work has been done for </a:t>
            </a:r>
            <a:r>
              <a:rPr lang="en-GB" baseline="0" dirty="0" err="1" smtClean="0"/>
              <a:t>moba</a:t>
            </a:r>
            <a:r>
              <a:rPr lang="en-GB" baseline="0" dirty="0" smtClean="0"/>
              <a:t> games, certainly no learning agents. </a:t>
            </a:r>
            <a:endParaRPr lang="en-GB" dirty="0"/>
          </a:p>
        </p:txBody>
      </p:sp>
      <p:sp>
        <p:nvSpPr>
          <p:cNvPr id="4" name="Pladsholder til slidenummer 3"/>
          <p:cNvSpPr>
            <a:spLocks noGrp="1"/>
          </p:cNvSpPr>
          <p:nvPr>
            <p:ph type="sldNum" sz="quarter" idx="10"/>
          </p:nvPr>
        </p:nvSpPr>
        <p:spPr/>
        <p:txBody>
          <a:bodyPr/>
          <a:lstStyle/>
          <a:p>
            <a:fld id="{8046E62F-E5FE-47EF-A976-13A39BC22007}" type="slidenum">
              <a:rPr lang="en-US" smtClean="0"/>
              <a:t>8</a:t>
            </a:fld>
            <a:endParaRPr lang="en-US"/>
          </a:p>
        </p:txBody>
      </p:sp>
    </p:spTree>
    <p:extLst>
      <p:ext uri="{BB962C8B-B14F-4D97-AF65-F5344CB8AC3E}">
        <p14:creationId xmlns:p14="http://schemas.microsoft.com/office/powerpoint/2010/main" val="161230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9</a:t>
            </a:fld>
            <a:endParaRPr lang="en-US"/>
          </a:p>
        </p:txBody>
      </p:sp>
    </p:spTree>
    <p:extLst>
      <p:ext uri="{BB962C8B-B14F-4D97-AF65-F5344CB8AC3E}">
        <p14:creationId xmlns:p14="http://schemas.microsoft.com/office/powerpoint/2010/main" val="243317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371600" y="1143000"/>
            <a:ext cx="4114800" cy="3086100"/>
          </a:xfrm>
        </p:spPr>
      </p:sp>
      <p:sp>
        <p:nvSpPr>
          <p:cNvPr id="3" name="Pladsholder til noter 2"/>
          <p:cNvSpPr>
            <a:spLocks noGrp="1"/>
          </p:cNvSpPr>
          <p:nvPr>
            <p:ph type="body" idx="1"/>
          </p:nvPr>
        </p:nvSpPr>
        <p:spPr/>
        <p:txBody>
          <a:bodyPr/>
          <a:lstStyle/>
          <a:p>
            <a:r>
              <a:rPr lang="en-US" dirty="0" smtClean="0"/>
              <a:t>Neura</a:t>
            </a:r>
            <a:r>
              <a:rPr lang="en-US" baseline="0" dirty="0" smtClean="0"/>
              <a:t>l networks are inspired by the human brain, but essentially are nothing more than m</a:t>
            </a:r>
            <a:r>
              <a:rPr lang="en-US" sz="1200" b="0" i="0" kern="1200" dirty="0" smtClean="0">
                <a:solidFill>
                  <a:schemeClr val="tx1"/>
                </a:solidFill>
                <a:effectLst/>
                <a:latin typeface="+mn-lt"/>
                <a:ea typeface="+mn-ea"/>
                <a:cs typeface="+mn-cs"/>
              </a:rPr>
              <a:t>athematical models defining a function.</a:t>
            </a:r>
          </a:p>
          <a:p>
            <a:r>
              <a:rPr lang="en-US" sz="1200" b="0" i="0" kern="1200" dirty="0" smtClean="0">
                <a:solidFill>
                  <a:schemeClr val="tx1"/>
                </a:solidFill>
                <a:effectLst/>
                <a:latin typeface="+mn-lt"/>
                <a:ea typeface="+mn-ea"/>
                <a:cs typeface="+mn-cs"/>
              </a:rPr>
              <a:t>Neural networks consist of a large collection of neuron units.</a:t>
            </a:r>
            <a:r>
              <a:rPr lang="en-US" sz="1200" b="0" i="0" kern="1200" baseline="0" dirty="0" smtClean="0">
                <a:solidFill>
                  <a:schemeClr val="tx1"/>
                </a:solidFill>
                <a:effectLst/>
                <a:latin typeface="+mn-lt"/>
                <a:ea typeface="+mn-ea"/>
                <a:cs typeface="+mn-cs"/>
              </a:rPr>
              <a:t> Such a neuron is displayed up here. A neuron has connections leading into it, that provide it with input data. And every link is associated with a weight. furthermore Each neuron has an activation function, which converts the weighted sum of data into its output activation.</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When</a:t>
            </a:r>
            <a:r>
              <a:rPr lang="en-US" baseline="0" dirty="0" smtClean="0"/>
              <a:t> using neural networks to model a function the objective is to f</a:t>
            </a:r>
            <a:r>
              <a:rPr lang="en-US" dirty="0" smtClean="0"/>
              <a:t>ind the values of the weights such that it accurately</a:t>
            </a:r>
            <a:r>
              <a:rPr lang="en-US" baseline="0" dirty="0" smtClean="0"/>
              <a:t> represents the problem at hand.</a:t>
            </a:r>
            <a:endParaRPr lang="en-US" dirty="0"/>
          </a:p>
        </p:txBody>
      </p:sp>
      <p:sp>
        <p:nvSpPr>
          <p:cNvPr id="4" name="Pladsholder til slidenummer 3"/>
          <p:cNvSpPr>
            <a:spLocks noGrp="1"/>
          </p:cNvSpPr>
          <p:nvPr>
            <p:ph type="sldNum" sz="quarter" idx="10"/>
          </p:nvPr>
        </p:nvSpPr>
        <p:spPr/>
        <p:txBody>
          <a:bodyPr/>
          <a:lstStyle/>
          <a:p>
            <a:fld id="{8046E62F-E5FE-47EF-A976-13A39BC22007}" type="slidenum">
              <a:rPr lang="en-US" smtClean="0"/>
              <a:t>10</a:t>
            </a:fld>
            <a:endParaRPr lang="en-US"/>
          </a:p>
        </p:txBody>
      </p:sp>
    </p:spTree>
    <p:extLst>
      <p:ext uri="{BB962C8B-B14F-4D97-AF65-F5344CB8AC3E}">
        <p14:creationId xmlns:p14="http://schemas.microsoft.com/office/powerpoint/2010/main" val="10108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D3E7B0-6239-41CC-9C4A-F9970227FD3C}"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860588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892AD0D-D534-4FAB-AF58-BB0CCFE178DA}"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721804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F58D152-843D-4ADC-95C6-B70245667BE3}"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29970418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E4312AC-8CC4-4D90-80F1-6B944609BB98}"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062334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E2B8340-DB9E-444D-BDE9-C71DA9B2C216}"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16885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34657A-F110-4EB0-80EE-1135CF9456F2}"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3624516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89AA64E6-4570-431F-8B8E-3EBD6E524F13}"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08198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E4A3D557-B789-4C46-BD71-592EC563FE17}"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1498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44D4D2D0-727F-4018-B7B6-5D832866A31E}"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79527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2B19A5-7B03-46B3-83AB-3F4DAC02AAC6}"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087616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31554BC-77E4-42C4-9CC2-2F6705E7F91E}"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3394264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12BA5B8E-49C3-46CC-ACC9-86B785B77189}"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244629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996E6E4-F4E3-4A02-90E5-FA101DCBCDAB}"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903693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3CC7708-0C6F-4BC6-81D8-B2168C9D5661}"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1929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EC6403A1-2940-4DFE-A3E3-008EA6439B98}"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99857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859F65F-D965-4920-9188-636F0A485C74}"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923546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D3DADE73-B9E9-4460-85D6-7DA4AA008947}"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570294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5678E7E-39CF-46F2-8134-85F1EF1AC57A}"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729698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0C9C631F-E651-41C4-9263-745AAB58DC90}"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05498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E2A34978-CA34-4354-BA53-F8CDA16C842A}"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1427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335C4BBE-22C1-49D4-AB07-27DA75634033}"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945556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02201-D1DD-4DE4-82F4-0C6574AF9D1A}"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016808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46B3FDA-63F6-49BF-B34D-5BB4CBB83D05}"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42370246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BEF2A15-F5AC-48FD-B4AD-B982B83C4B5F}"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068253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5F181D9-93FE-49F9-A7FF-28B46CA185E8}"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489596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7E442E9B-CA52-437A-AB87-EA5239D2CD49}"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27553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F4AD4D69-8059-4990-B0E7-B31390529282}"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57611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D3E7B0-6239-41CC-9C4A-F9970227FD3C}"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42629063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12BA5B8E-49C3-46CC-ACC9-86B785B77189}"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23794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46B3FDA-63F6-49BF-B34D-5BB4CBB83D05}"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27128298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5F444212-6095-4511-99E7-7B7AC35E79AA}"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788345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057F0E4F-09FF-4F5C-8351-653A2CA53964}"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60086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ADD80DB3-ACEE-4346-8201-0E1A58847C28}"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54086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5F444212-6095-4511-99E7-7B7AC35E79AA}"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221346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60DE9-3E2A-4552-B860-E86FF3DC4A3B}"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5686536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3654FE-C54C-4E61-B582-0B3E0FA65DD8}"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350689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E603128-D949-4DCD-A37B-2035955B03B4}"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66376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892AD0D-D534-4FAB-AF58-BB0CCFE178DA}"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5223122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F58D152-843D-4ADC-95C6-B70245667BE3}"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866687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D3E7B0-6239-41CC-9C4A-F9970227FD3C}"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9423145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12BA5B8E-49C3-46CC-ACC9-86B785B77189}"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3941997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46B3FDA-63F6-49BF-B34D-5BB4CBB83D05}"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84710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5F444212-6095-4511-99E7-7B7AC35E79AA}"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46850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057F0E4F-09FF-4F5C-8351-653A2CA53964}"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958844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057F0E4F-09FF-4F5C-8351-653A2CA53964}"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938454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ADD80DB3-ACEE-4346-8201-0E1A58847C28}"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56701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60DE9-3E2A-4552-B860-E86FF3DC4A3B}"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321614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3654FE-C54C-4E61-B582-0B3E0FA65DD8}"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32818658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E603128-D949-4DCD-A37B-2035955B03B4}"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570739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892AD0D-D534-4FAB-AF58-BB0CCFE178DA}"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4341795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F58D152-843D-4ADC-95C6-B70245667BE3}"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780157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smtClean="0"/>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F9D3E7B0-6239-41CC-9C4A-F9970227FD3C}"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3549180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12BA5B8E-49C3-46CC-ACC9-86B785B77189}"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59152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smtClean="0"/>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46B3FDA-63F6-49BF-B34D-5BB4CBB83D05}" type="datetime1">
              <a:rPr lang="en-US" smtClean="0"/>
              <a:t>1/30/2017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799102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Date Placeholder 4"/>
          <p:cNvSpPr>
            <a:spLocks noGrp="1"/>
          </p:cNvSpPr>
          <p:nvPr>
            <p:ph type="dt" sz="half" idx="10"/>
          </p:nvPr>
        </p:nvSpPr>
        <p:spPr/>
        <p:txBody>
          <a:bodyPr/>
          <a:lstStyle/>
          <a:p>
            <a:fld id="{5F444212-6095-4511-99E7-7B7AC35E79AA}"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149683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ADD80DB3-ACEE-4346-8201-0E1A58847C28}"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790872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smtClean="0"/>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7" name="Date Placeholder 6"/>
          <p:cNvSpPr>
            <a:spLocks noGrp="1"/>
          </p:cNvSpPr>
          <p:nvPr>
            <p:ph type="dt" sz="half" idx="10"/>
          </p:nvPr>
        </p:nvSpPr>
        <p:spPr/>
        <p:txBody>
          <a:bodyPr/>
          <a:lstStyle/>
          <a:p>
            <a:fld id="{057F0E4F-09FF-4F5C-8351-653A2CA53964}" type="datetime1">
              <a:rPr lang="en-US" smtClean="0"/>
              <a:t>1/30/2017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4963939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Date Placeholder 2"/>
          <p:cNvSpPr>
            <a:spLocks noGrp="1"/>
          </p:cNvSpPr>
          <p:nvPr>
            <p:ph type="dt" sz="half" idx="10"/>
          </p:nvPr>
        </p:nvSpPr>
        <p:spPr/>
        <p:txBody>
          <a:bodyPr/>
          <a:lstStyle/>
          <a:p>
            <a:fld id="{ADD80DB3-ACEE-4346-8201-0E1A58847C28}" type="datetime1">
              <a:rPr lang="en-US" smtClean="0"/>
              <a:t>1/30/2017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957015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60DE9-3E2A-4552-B860-E86FF3DC4A3B}"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661012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3654FE-C54C-4E61-B582-0B3E0FA65DD8}"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3564090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E603128-D949-4DCD-A37B-2035955B03B4}"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9454333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smtClean="0"/>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p:txBody>
          <a:bodyPr/>
          <a:lstStyle/>
          <a:p>
            <a:fld id="{0892AD0D-D534-4FAB-AF58-BB0CCFE178DA}" type="datetime1">
              <a:rPr lang="en-US" smtClean="0"/>
              <a:t>1/30/2017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987676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smtClean="0"/>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F58D152-843D-4ADC-95C6-B70245667BE3}" type="datetime1">
              <a:rPr lang="en-US" smtClean="0"/>
              <a:t>1/30/2017</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99104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660DE9-3E2A-4552-B860-E86FF3DC4A3B}" type="datetime1">
              <a:rPr lang="en-US" smtClean="0"/>
              <a:t>1/30/2017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48102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smtClean="0"/>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83654FE-C54C-4E61-B582-0B3E0FA65DD8}" type="datetime1">
              <a:rPr lang="en-US" smtClean="0"/>
              <a:t>1/30/2017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‹nr.›</a:t>
            </a:fld>
            <a:endParaRPr lang="en-US" dirty="0"/>
          </a:p>
        </p:txBody>
      </p:sp>
    </p:spTree>
    <p:extLst>
      <p:ext uri="{BB962C8B-B14F-4D97-AF65-F5344CB8AC3E}">
        <p14:creationId xmlns:p14="http://schemas.microsoft.com/office/powerpoint/2010/main" val="1889237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smtClean="0"/>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smtClean="0"/>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Date Placeholder 4"/>
          <p:cNvSpPr>
            <a:spLocks noGrp="1"/>
          </p:cNvSpPr>
          <p:nvPr>
            <p:ph type="dt" sz="half" idx="10"/>
          </p:nvPr>
        </p:nvSpPr>
        <p:spPr/>
        <p:txBody>
          <a:bodyPr/>
          <a:lstStyle/>
          <a:p>
            <a:fld id="{EE603128-D949-4DCD-A37B-2035955B03B4}" type="datetime1">
              <a:rPr lang="en-US" smtClean="0"/>
              <a:t>1/30/2017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7210992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876C0A5-B9A7-4C37-A99C-3C6E7F920F06}"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4673093"/>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iming>
    <p:tnLst>
      <p:par>
        <p:cTn id="1" dur="indefinite" restart="never" nodeType="tmRoot"/>
      </p:par>
    </p:tnLst>
  </p:timing>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D47AA600-E95B-483A-9772-E00CFC7FDAF4}"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57939112"/>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01F514C-1ECD-424E-9617-94C6264D985D}"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13274442"/>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876C0A5-B9A7-4C37-A99C-3C6E7F920F06}"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8931439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876C0A5-B9A7-4C37-A99C-3C6E7F920F06}"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3426457"/>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smtClean="0"/>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C876C0A5-B9A7-4C37-A99C-3C6E7F920F06}" type="datetime1">
              <a:rPr lang="en-US" smtClean="0"/>
              <a:t>1/30/2017</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9293520"/>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10" Type="http://schemas.openxmlformats.org/officeDocument/2006/relationships/image" Target="../media/image18.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11"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3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3.png"/><Relationship Id="rId7" Type="http://schemas.openxmlformats.org/officeDocument/2006/relationships/image" Target="../media/image52.png"/><Relationship Id="rId17" Type="http://schemas.openxmlformats.org/officeDocument/2006/relationships/image" Target="../media/image62.png"/><Relationship Id="rId2" Type="http://schemas.openxmlformats.org/officeDocument/2006/relationships/notesSlide" Target="../notesSlides/notesSlide38.xml"/><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0.png"/><Relationship Id="rId4" Type="http://schemas.openxmlformats.org/officeDocument/2006/relationships/image" Target="../media/image55.png"/><Relationship Id="rId1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65.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77.png"/><Relationship Id="rId4"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7.png"/><Relationship Id="rId4"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chart" Target="../charts/chart11.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chart" Target="../charts/chart13.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79.png"/><Relationship Id="rId4"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80.png"/><Relationship Id="rId4"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81.png"/><Relationship Id="rId4"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chart" Target="../charts/chart1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46404" y="808335"/>
            <a:ext cx="7063740" cy="1841158"/>
          </a:xfrm>
        </p:spPr>
        <p:txBody>
          <a:bodyPr anchor="t">
            <a:normAutofit fontScale="90000"/>
          </a:bodyPr>
          <a:lstStyle/>
          <a:p>
            <a:pPr algn="ctr"/>
            <a:r>
              <a:rPr lang="da-DK" b="1" dirty="0"/>
              <a:t>Learning to </a:t>
            </a:r>
            <a:r>
              <a:rPr lang="da-DK" b="1" dirty="0" err="1"/>
              <a:t>play</a:t>
            </a:r>
            <a:r>
              <a:rPr lang="da-DK" b="1" dirty="0"/>
              <a:t> MOBA games </a:t>
            </a:r>
            <a:r>
              <a:rPr lang="da-DK" b="1" dirty="0" err="1"/>
              <a:t>using</a:t>
            </a:r>
            <a:r>
              <a:rPr lang="da-DK" b="1" dirty="0"/>
              <a:t> Neural Networks and </a:t>
            </a:r>
            <a:r>
              <a:rPr lang="da-DK" b="1" dirty="0" err="1"/>
              <a:t>Reinforcement</a:t>
            </a:r>
            <a:r>
              <a:rPr lang="da-DK" b="1" dirty="0"/>
              <a:t> Learning</a:t>
            </a:r>
            <a:endParaRPr lang="en-US" b="1" dirty="0"/>
          </a:p>
        </p:txBody>
      </p:sp>
      <p:sp>
        <p:nvSpPr>
          <p:cNvPr id="3" name="Undertitel 2"/>
          <p:cNvSpPr>
            <a:spLocks noGrp="1"/>
          </p:cNvSpPr>
          <p:nvPr>
            <p:ph type="subTitle" idx="1"/>
          </p:nvPr>
        </p:nvSpPr>
        <p:spPr>
          <a:xfrm>
            <a:off x="946404" y="3387384"/>
            <a:ext cx="7063740" cy="2169229"/>
          </a:xfrm>
        </p:spPr>
        <p:txBody>
          <a:bodyPr>
            <a:normAutofit fontScale="77500" lnSpcReduction="20000"/>
          </a:bodyPr>
          <a:lstStyle/>
          <a:p>
            <a:pPr algn="ctr"/>
            <a:r>
              <a:rPr lang="en-US" dirty="0" smtClean="0">
                <a:solidFill>
                  <a:schemeClr val="accent2">
                    <a:lumMod val="20000"/>
                    <a:lumOff val="80000"/>
                  </a:schemeClr>
                </a:solidFill>
              </a:rPr>
              <a:t>Research Project for </a:t>
            </a:r>
            <a:r>
              <a:rPr lang="en-US" dirty="0">
                <a:solidFill>
                  <a:schemeClr val="accent2">
                    <a:lumMod val="20000"/>
                    <a:lumOff val="80000"/>
                  </a:schemeClr>
                </a:solidFill>
              </a:rPr>
              <a:t>the degree </a:t>
            </a:r>
            <a:r>
              <a:rPr lang="en-US" dirty="0" smtClean="0">
                <a:solidFill>
                  <a:schemeClr val="accent2">
                    <a:lumMod val="20000"/>
                    <a:lumOff val="80000"/>
                  </a:schemeClr>
                </a:solidFill>
              </a:rPr>
              <a:t>of Master </a:t>
            </a:r>
            <a:r>
              <a:rPr lang="en-US" dirty="0">
                <a:solidFill>
                  <a:schemeClr val="accent2">
                    <a:lumMod val="20000"/>
                    <a:lumOff val="80000"/>
                  </a:schemeClr>
                </a:solidFill>
              </a:rPr>
              <a:t>of Science in Computer Science</a:t>
            </a:r>
            <a:endParaRPr lang="da-DK" dirty="0" smtClean="0">
              <a:solidFill>
                <a:schemeClr val="accent2">
                  <a:lumMod val="20000"/>
                  <a:lumOff val="80000"/>
                </a:schemeClr>
              </a:solidFill>
            </a:endParaRPr>
          </a:p>
          <a:p>
            <a:pPr algn="ctr"/>
            <a:endParaRPr lang="da-DK" dirty="0">
              <a:solidFill>
                <a:schemeClr val="accent2">
                  <a:lumMod val="20000"/>
                  <a:lumOff val="80000"/>
                </a:schemeClr>
              </a:solidFill>
            </a:endParaRPr>
          </a:p>
          <a:p>
            <a:pPr algn="ctr"/>
            <a:r>
              <a:rPr lang="da-DK" sz="2100" b="1" dirty="0">
                <a:solidFill>
                  <a:schemeClr val="accent2">
                    <a:lumMod val="20000"/>
                    <a:lumOff val="80000"/>
                  </a:schemeClr>
                </a:solidFill>
              </a:rPr>
              <a:t>Janine Weber</a:t>
            </a:r>
          </a:p>
          <a:p>
            <a:pPr algn="ctr"/>
            <a:r>
              <a:rPr lang="da-DK" dirty="0" smtClean="0">
                <a:solidFill>
                  <a:schemeClr val="accent2">
                    <a:lumMod val="20000"/>
                    <a:lumOff val="80000"/>
                  </a:schemeClr>
                </a:solidFill>
              </a:rPr>
              <a:t>Supervisors</a:t>
            </a:r>
            <a:r>
              <a:rPr lang="da-DK" dirty="0">
                <a:solidFill>
                  <a:schemeClr val="accent2">
                    <a:lumMod val="20000"/>
                    <a:lumOff val="80000"/>
                  </a:schemeClr>
                </a:solidFill>
              </a:rPr>
              <a:t>: Rolf Fagerberg, Marco </a:t>
            </a:r>
            <a:r>
              <a:rPr lang="da-DK" dirty="0" err="1" smtClean="0">
                <a:solidFill>
                  <a:schemeClr val="accent2">
                    <a:lumMod val="20000"/>
                    <a:lumOff val="80000"/>
                  </a:schemeClr>
                </a:solidFill>
              </a:rPr>
              <a:t>Chiarandini</a:t>
            </a:r>
            <a:endParaRPr lang="da-DK" dirty="0" smtClean="0">
              <a:solidFill>
                <a:schemeClr val="accent2">
                  <a:lumMod val="20000"/>
                  <a:lumOff val="80000"/>
                </a:schemeClr>
              </a:solidFill>
            </a:endParaRPr>
          </a:p>
          <a:p>
            <a:pPr algn="ctr"/>
            <a:endParaRPr lang="da-DK" b="1" dirty="0">
              <a:solidFill>
                <a:schemeClr val="accent2">
                  <a:lumMod val="20000"/>
                  <a:lumOff val="80000"/>
                </a:schemeClr>
              </a:solidFill>
            </a:endParaRPr>
          </a:p>
          <a:p>
            <a:pPr algn="ctr"/>
            <a:r>
              <a:rPr lang="da-DK" dirty="0" smtClean="0">
                <a:solidFill>
                  <a:schemeClr val="accent2">
                    <a:lumMod val="20000"/>
                    <a:lumOff val="80000"/>
                  </a:schemeClr>
                </a:solidFill>
              </a:rPr>
              <a:t>University of Southern Denmark</a:t>
            </a:r>
          </a:p>
          <a:p>
            <a:pPr algn="ctr"/>
            <a:r>
              <a:rPr lang="da-DK" dirty="0" err="1" smtClean="0">
                <a:solidFill>
                  <a:schemeClr val="accent2">
                    <a:lumMod val="20000"/>
                    <a:lumOff val="80000"/>
                  </a:schemeClr>
                </a:solidFill>
              </a:rPr>
              <a:t>January</a:t>
            </a:r>
            <a:r>
              <a:rPr lang="da-DK" dirty="0" smtClean="0">
                <a:solidFill>
                  <a:schemeClr val="accent2">
                    <a:lumMod val="20000"/>
                    <a:lumOff val="80000"/>
                  </a:schemeClr>
                </a:solidFill>
              </a:rPr>
              <a:t>, 2017</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678737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smtClean="0"/>
              <a:t/>
            </a:r>
            <a:br>
              <a:rPr lang="da-DK" dirty="0" smtClean="0"/>
            </a:br>
            <a:r>
              <a:rPr lang="da-DK" dirty="0" smtClean="0"/>
              <a:t>Neural </a:t>
            </a:r>
            <a:r>
              <a:rPr lang="da-DK" dirty="0" err="1" smtClean="0"/>
              <a:t>networks</a:t>
            </a:r>
            <a:endParaRPr lang="en-US" dirty="0"/>
          </a:p>
        </p:txBody>
      </p:sp>
      <p:pic>
        <p:nvPicPr>
          <p:cNvPr id="11" name="Pladsholder til indhold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025" y="2733909"/>
            <a:ext cx="7989888" cy="2618907"/>
          </a:xfrm>
        </p:spPr>
      </p:pic>
      <p:sp>
        <p:nvSpPr>
          <p:cNvPr id="8" name="Pladsholder til tekst 2"/>
          <p:cNvSpPr txBox="1">
            <a:spLocks/>
          </p:cNvSpPr>
          <p:nvPr/>
        </p:nvSpPr>
        <p:spPr>
          <a:xfrm>
            <a:off x="435894" y="2379091"/>
            <a:ext cx="8272212" cy="40200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350" dirty="0">
                <a:solidFill>
                  <a:schemeClr val="accent2"/>
                </a:solidFill>
              </a:rPr>
              <a:t>A Neural Network Neuron</a:t>
            </a:r>
            <a:endParaRPr lang="en-US" sz="1350" dirty="0">
              <a:solidFill>
                <a:schemeClr val="accent2"/>
              </a:solidFill>
            </a:endParaRPr>
          </a:p>
        </p:txBody>
      </p:sp>
    </p:spTree>
    <p:extLst>
      <p:ext uri="{BB962C8B-B14F-4D97-AF65-F5344CB8AC3E}">
        <p14:creationId xmlns:p14="http://schemas.microsoft.com/office/powerpoint/2010/main" val="3044927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p:pic>
        <p:nvPicPr>
          <p:cNvPr id="5" name="Pladsholder til indhold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10" name="Tekstfelt 9"/>
              <p:cNvSpPr txBox="1"/>
              <p:nvPr/>
            </p:nvSpPr>
            <p:spPr>
              <a:xfrm>
                <a:off x="5684467" y="2987066"/>
                <a:ext cx="270843"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𝑤</m:t>
                          </m:r>
                        </m:e>
                        <m:sub>
                          <m:r>
                            <a:rPr lang="da-DK" sz="1350" i="1">
                              <a:solidFill>
                                <a:schemeClr val="tx2"/>
                              </a:solidFill>
                              <a:latin typeface="Cambria Math" panose="02040503050406030204" pitchFamily="18" charset="0"/>
                            </a:rPr>
                            <m:t>𝑗𝑖</m:t>
                          </m:r>
                        </m:sub>
                      </m:sSub>
                    </m:oMath>
                  </m:oMathPara>
                </a14:m>
                <a:endParaRPr lang="en-US" sz="1350" dirty="0">
                  <a:solidFill>
                    <a:schemeClr val="tx2"/>
                  </a:solidFill>
                </a:endParaRPr>
              </a:p>
            </p:txBody>
          </p:sp>
        </mc:Choice>
        <mc:Fallback xmlns="">
          <p:sp>
            <p:nvSpPr>
              <p:cNvPr id="10" name="Tekstfelt 9"/>
              <p:cNvSpPr txBox="1">
                <a:spLocks noRot="1" noChangeAspect="1" noMove="1" noResize="1" noEditPoints="1" noAdjustHandles="1" noChangeArrowheads="1" noChangeShapeType="1" noTextEdit="1"/>
              </p:cNvSpPr>
              <p:nvPr/>
            </p:nvSpPr>
            <p:spPr>
              <a:xfrm>
                <a:off x="7579288" y="2839755"/>
                <a:ext cx="359009" cy="299313"/>
              </a:xfrm>
              <a:prstGeom prst="rect">
                <a:avLst/>
              </a:prstGeom>
              <a:blipFill rotWithShape="0">
                <a:blip r:embed="rId7"/>
                <a:stretch>
                  <a:fillRect l="-8475" r="-10169"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kstfelt 10"/>
              <p:cNvSpPr txBox="1"/>
              <p:nvPr/>
            </p:nvSpPr>
            <p:spPr>
              <a:xfrm>
                <a:off x="6815810" y="3291926"/>
                <a:ext cx="318292"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𝑤</m:t>
                          </m:r>
                        </m:e>
                        <m:sub>
                          <m:r>
                            <a:rPr lang="da-DK" sz="1350" i="1">
                              <a:solidFill>
                                <a:schemeClr val="tx2"/>
                              </a:solidFill>
                              <a:latin typeface="Cambria Math" panose="02040503050406030204" pitchFamily="18" charset="0"/>
                            </a:rPr>
                            <m:t>𝑘𝑗</m:t>
                          </m:r>
                        </m:sub>
                      </m:sSub>
                    </m:oMath>
                  </m:oMathPara>
                </a14:m>
                <a:endParaRPr lang="en-US" sz="1350" dirty="0">
                  <a:solidFill>
                    <a:schemeClr val="tx2"/>
                  </a:solidFill>
                </a:endParaRPr>
              </a:p>
            </p:txBody>
          </p:sp>
        </mc:Choice>
        <mc:Fallback xmlns="">
          <p:sp>
            <p:nvSpPr>
              <p:cNvPr id="11" name="Tekstfelt 10"/>
              <p:cNvSpPr txBox="1">
                <a:spLocks noRot="1" noChangeAspect="1" noMove="1" noResize="1" noEditPoints="1" noAdjustHandles="1" noChangeArrowheads="1" noChangeShapeType="1" noTextEdit="1"/>
              </p:cNvSpPr>
              <p:nvPr/>
            </p:nvSpPr>
            <p:spPr>
              <a:xfrm>
                <a:off x="9087746" y="3246235"/>
                <a:ext cx="422808" cy="299313"/>
              </a:xfrm>
              <a:prstGeom prst="rect">
                <a:avLst/>
              </a:prstGeom>
              <a:blipFill rotWithShape="0">
                <a:blip r:embed="rId8"/>
                <a:stretch>
                  <a:fillRect l="-5797" r="-8696"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kstfelt 13"/>
              <p:cNvSpPr txBox="1"/>
              <p:nvPr/>
            </p:nvSpPr>
            <p:spPr>
              <a:xfrm>
                <a:off x="6202286" y="3354371"/>
                <a:ext cx="388696"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𝑧</m:t>
                          </m:r>
                        </m:e>
                        <m:sub>
                          <m:r>
                            <a:rPr lang="da-DK" sz="1350" i="1">
                              <a:solidFill>
                                <a:schemeClr val="tx2"/>
                              </a:solidFill>
                              <a:latin typeface="Cambria Math" panose="02040503050406030204" pitchFamily="18" charset="0"/>
                            </a:rPr>
                            <m:t>𝑗</m:t>
                          </m:r>
                        </m:sub>
                      </m:sSub>
                      <m:r>
                        <a:rPr lang="da-DK" sz="1350" i="1">
                          <a:solidFill>
                            <a:schemeClr val="tx2"/>
                          </a:solidFill>
                          <a:latin typeface="Cambria Math" panose="02040503050406030204" pitchFamily="18" charset="0"/>
                        </a:rPr>
                        <m:t>|</m:t>
                      </m:r>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𝑎</m:t>
                          </m:r>
                        </m:e>
                        <m:sub>
                          <m:r>
                            <a:rPr lang="da-DK" sz="1350" i="1">
                              <a:solidFill>
                                <a:schemeClr val="tx2"/>
                              </a:solidFill>
                              <a:latin typeface="Cambria Math" panose="02040503050406030204" pitchFamily="18" charset="0"/>
                            </a:rPr>
                            <m:t>𝑗</m:t>
                          </m:r>
                        </m:sub>
                      </m:sSub>
                    </m:oMath>
                  </m:oMathPara>
                </a14:m>
                <a:endParaRPr lang="en-US" sz="1350" dirty="0">
                  <a:solidFill>
                    <a:schemeClr val="tx2"/>
                  </a:solidFill>
                </a:endParaRPr>
              </a:p>
            </p:txBody>
          </p:sp>
        </mc:Choice>
        <mc:Fallback xmlns="">
          <p:sp>
            <p:nvSpPr>
              <p:cNvPr id="14" name="Tekstfelt 13"/>
              <p:cNvSpPr txBox="1">
                <a:spLocks noRot="1" noChangeAspect="1" noMove="1" noResize="1" noEditPoints="1" noAdjustHandles="1" noChangeArrowheads="1" noChangeShapeType="1" noTextEdit="1"/>
              </p:cNvSpPr>
              <p:nvPr/>
            </p:nvSpPr>
            <p:spPr>
              <a:xfrm>
                <a:off x="6202286" y="3354371"/>
                <a:ext cx="388696" cy="224420"/>
              </a:xfrm>
              <a:prstGeom prst="rect">
                <a:avLst/>
              </a:prstGeom>
              <a:blipFill rotWithShape="0">
                <a:blip r:embed="rId9"/>
                <a:stretch>
                  <a:fillRect l="-4688" r="-4688" b="-270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kstfelt 14"/>
              <p:cNvSpPr txBox="1"/>
              <p:nvPr/>
            </p:nvSpPr>
            <p:spPr>
              <a:xfrm>
                <a:off x="7381999" y="3508048"/>
                <a:ext cx="46801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b="0" i="1">
                              <a:solidFill>
                                <a:schemeClr val="tx2"/>
                              </a:solidFill>
                              <a:latin typeface="Cambria Math" panose="02040503050406030204" pitchFamily="18" charset="0"/>
                            </a:rPr>
                            <m:t>𝑧</m:t>
                          </m:r>
                        </m:e>
                        <m:sub>
                          <m:r>
                            <a:rPr lang="da-DK" sz="1350" b="0" i="1">
                              <a:solidFill>
                                <a:schemeClr val="tx2"/>
                              </a:solidFill>
                              <a:latin typeface="Cambria Math" panose="02040503050406030204" pitchFamily="18" charset="0"/>
                            </a:rPr>
                            <m:t>𝑘</m:t>
                          </m:r>
                        </m:sub>
                      </m:sSub>
                      <m:r>
                        <a:rPr lang="da-DK" sz="1350" b="0" i="1">
                          <a:solidFill>
                            <a:schemeClr val="tx2"/>
                          </a:solidFill>
                          <a:latin typeface="Cambria Math" panose="02040503050406030204" pitchFamily="18" charset="0"/>
                        </a:rPr>
                        <m:t>|</m:t>
                      </m:r>
                      <m:sSub>
                        <m:sSubPr>
                          <m:ctrlPr>
                            <a:rPr lang="da-DK" sz="1350" i="1">
                              <a:solidFill>
                                <a:schemeClr val="tx2"/>
                              </a:solidFill>
                              <a:latin typeface="Cambria Math"/>
                            </a:rPr>
                          </m:ctrlPr>
                        </m:sSubPr>
                        <m:e>
                          <m:r>
                            <a:rPr lang="da-DK" sz="1350" b="0" i="1">
                              <a:solidFill>
                                <a:schemeClr val="tx2"/>
                              </a:solidFill>
                              <a:latin typeface="Cambria Math" panose="02040503050406030204" pitchFamily="18" charset="0"/>
                            </a:rPr>
                            <m:t>𝑎</m:t>
                          </m:r>
                        </m:e>
                        <m:sub>
                          <m:r>
                            <a:rPr lang="da-DK" sz="1350" b="0" i="1">
                              <a:solidFill>
                                <a:schemeClr val="tx2"/>
                              </a:solidFill>
                              <a:latin typeface="Cambria Math" panose="02040503050406030204" pitchFamily="18" charset="0"/>
                            </a:rPr>
                            <m:t>𝑘</m:t>
                          </m:r>
                        </m:sub>
                      </m:sSub>
                    </m:oMath>
                  </m:oMathPara>
                </a14:m>
                <a:endParaRPr lang="en-US" sz="1350" dirty="0">
                  <a:solidFill>
                    <a:schemeClr val="tx2"/>
                  </a:solidFill>
                </a:endParaRPr>
              </a:p>
            </p:txBody>
          </p:sp>
        </mc:Choice>
        <mc:Fallback xmlns="">
          <p:sp>
            <p:nvSpPr>
              <p:cNvPr id="15" name="Tekstfelt 14"/>
              <p:cNvSpPr txBox="1">
                <a:spLocks noRot="1" noChangeAspect="1" noMove="1" noResize="1" noEditPoints="1" noAdjustHandles="1" noChangeArrowheads="1" noChangeShapeType="1" noTextEdit="1"/>
              </p:cNvSpPr>
              <p:nvPr/>
            </p:nvSpPr>
            <p:spPr>
              <a:xfrm>
                <a:off x="7381999" y="3508048"/>
                <a:ext cx="468013" cy="207749"/>
              </a:xfrm>
              <a:prstGeom prst="rect">
                <a:avLst/>
              </a:prstGeom>
              <a:blipFill rotWithShape="0">
                <a:blip r:embed="rId10"/>
                <a:stretch>
                  <a:fillRect l="-2597" b="-34286"/>
                </a:stretch>
              </a:blipFill>
            </p:spPr>
            <p:txBody>
              <a:bodyPr/>
              <a:lstStyle/>
              <a:p>
                <a:r>
                  <a:rPr lang="en-GB">
                    <a:noFill/>
                  </a:rPr>
                  <a:t> </a:t>
                </a:r>
              </a:p>
            </p:txBody>
          </p:sp>
        </mc:Fallback>
      </mc:AlternateContent>
    </p:spTree>
    <p:extLst>
      <p:ext uri="{BB962C8B-B14F-4D97-AF65-F5344CB8AC3E}">
        <p14:creationId xmlns:p14="http://schemas.microsoft.com/office/powerpoint/2010/main" val="1607878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10" name="Tekstfelt 9"/>
              <p:cNvSpPr txBox="1"/>
              <p:nvPr/>
            </p:nvSpPr>
            <p:spPr>
              <a:xfrm>
                <a:off x="5684467" y="2987066"/>
                <a:ext cx="270843"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𝑤</m:t>
                          </m:r>
                        </m:e>
                        <m:sub>
                          <m:r>
                            <a:rPr lang="da-DK" sz="1350" i="1">
                              <a:solidFill>
                                <a:schemeClr val="tx2"/>
                              </a:solidFill>
                              <a:latin typeface="Cambria Math" panose="02040503050406030204" pitchFamily="18" charset="0"/>
                            </a:rPr>
                            <m:t>𝑗𝑖</m:t>
                          </m:r>
                        </m:sub>
                      </m:sSub>
                    </m:oMath>
                  </m:oMathPara>
                </a14:m>
                <a:endParaRPr lang="en-US" sz="1350" dirty="0">
                  <a:solidFill>
                    <a:schemeClr val="tx2"/>
                  </a:solidFill>
                </a:endParaRPr>
              </a:p>
            </p:txBody>
          </p:sp>
        </mc:Choice>
        <mc:Fallback xmlns="">
          <p:sp>
            <p:nvSpPr>
              <p:cNvPr id="10" name="Tekstfelt 9"/>
              <p:cNvSpPr txBox="1">
                <a:spLocks noRot="1" noChangeAspect="1" noMove="1" noResize="1" noEditPoints="1" noAdjustHandles="1" noChangeArrowheads="1" noChangeShapeType="1" noTextEdit="1"/>
              </p:cNvSpPr>
              <p:nvPr/>
            </p:nvSpPr>
            <p:spPr>
              <a:xfrm>
                <a:off x="7579288" y="2839755"/>
                <a:ext cx="359009" cy="299313"/>
              </a:xfrm>
              <a:prstGeom prst="rect">
                <a:avLst/>
              </a:prstGeom>
              <a:blipFill rotWithShape="0">
                <a:blip r:embed="rId7"/>
                <a:stretch>
                  <a:fillRect l="-8475" r="-10169"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kstfelt 10"/>
              <p:cNvSpPr txBox="1"/>
              <p:nvPr/>
            </p:nvSpPr>
            <p:spPr>
              <a:xfrm>
                <a:off x="6815810" y="3291926"/>
                <a:ext cx="318292"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𝑤</m:t>
                          </m:r>
                        </m:e>
                        <m:sub>
                          <m:r>
                            <a:rPr lang="da-DK" sz="1350" i="1">
                              <a:solidFill>
                                <a:schemeClr val="tx2"/>
                              </a:solidFill>
                              <a:latin typeface="Cambria Math" panose="02040503050406030204" pitchFamily="18" charset="0"/>
                            </a:rPr>
                            <m:t>𝑘𝑗</m:t>
                          </m:r>
                        </m:sub>
                      </m:sSub>
                    </m:oMath>
                  </m:oMathPara>
                </a14:m>
                <a:endParaRPr lang="en-US" sz="1350" dirty="0">
                  <a:solidFill>
                    <a:schemeClr val="tx2"/>
                  </a:solidFill>
                </a:endParaRPr>
              </a:p>
            </p:txBody>
          </p:sp>
        </mc:Choice>
        <mc:Fallback xmlns="">
          <p:sp>
            <p:nvSpPr>
              <p:cNvPr id="11" name="Tekstfelt 10"/>
              <p:cNvSpPr txBox="1">
                <a:spLocks noRot="1" noChangeAspect="1" noMove="1" noResize="1" noEditPoints="1" noAdjustHandles="1" noChangeArrowheads="1" noChangeShapeType="1" noTextEdit="1"/>
              </p:cNvSpPr>
              <p:nvPr/>
            </p:nvSpPr>
            <p:spPr>
              <a:xfrm>
                <a:off x="9087746" y="3246235"/>
                <a:ext cx="422808" cy="299313"/>
              </a:xfrm>
              <a:prstGeom prst="rect">
                <a:avLst/>
              </a:prstGeom>
              <a:blipFill rotWithShape="0">
                <a:blip r:embed="rId8"/>
                <a:stretch>
                  <a:fillRect l="-5797" r="-8696"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kstfelt 13"/>
              <p:cNvSpPr txBox="1"/>
              <p:nvPr/>
            </p:nvSpPr>
            <p:spPr>
              <a:xfrm>
                <a:off x="6202286" y="3354371"/>
                <a:ext cx="388696"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𝑧</m:t>
                          </m:r>
                        </m:e>
                        <m:sub>
                          <m:r>
                            <a:rPr lang="da-DK" sz="1350" i="1">
                              <a:solidFill>
                                <a:schemeClr val="tx2"/>
                              </a:solidFill>
                              <a:latin typeface="Cambria Math" panose="02040503050406030204" pitchFamily="18" charset="0"/>
                            </a:rPr>
                            <m:t>𝑗</m:t>
                          </m:r>
                        </m:sub>
                      </m:sSub>
                      <m:r>
                        <a:rPr lang="da-DK" sz="1350" i="1">
                          <a:solidFill>
                            <a:schemeClr val="tx2"/>
                          </a:solidFill>
                          <a:latin typeface="Cambria Math" panose="02040503050406030204" pitchFamily="18" charset="0"/>
                        </a:rPr>
                        <m:t>|</m:t>
                      </m:r>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𝑎</m:t>
                          </m:r>
                        </m:e>
                        <m:sub>
                          <m:r>
                            <a:rPr lang="da-DK" sz="1350" i="1">
                              <a:solidFill>
                                <a:schemeClr val="tx2"/>
                              </a:solidFill>
                              <a:latin typeface="Cambria Math" panose="02040503050406030204" pitchFamily="18" charset="0"/>
                            </a:rPr>
                            <m:t>𝑗</m:t>
                          </m:r>
                        </m:sub>
                      </m:sSub>
                    </m:oMath>
                  </m:oMathPara>
                </a14:m>
                <a:endParaRPr lang="en-US" sz="1350" dirty="0">
                  <a:solidFill>
                    <a:schemeClr val="tx2"/>
                  </a:solidFill>
                </a:endParaRPr>
              </a:p>
            </p:txBody>
          </p:sp>
        </mc:Choice>
        <mc:Fallback xmlns="">
          <p:sp>
            <p:nvSpPr>
              <p:cNvPr id="14" name="Tekstfelt 13"/>
              <p:cNvSpPr txBox="1">
                <a:spLocks noRot="1" noChangeAspect="1" noMove="1" noResize="1" noEditPoints="1" noAdjustHandles="1" noChangeArrowheads="1" noChangeShapeType="1" noTextEdit="1"/>
              </p:cNvSpPr>
              <p:nvPr/>
            </p:nvSpPr>
            <p:spPr>
              <a:xfrm>
                <a:off x="6202286" y="3354371"/>
                <a:ext cx="388696" cy="224420"/>
              </a:xfrm>
              <a:prstGeom prst="rect">
                <a:avLst/>
              </a:prstGeom>
              <a:blipFill rotWithShape="0">
                <a:blip r:embed="rId9"/>
                <a:stretch>
                  <a:fillRect l="-4688" r="-4688" b="-270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kstfelt 14"/>
              <p:cNvSpPr txBox="1"/>
              <p:nvPr/>
            </p:nvSpPr>
            <p:spPr>
              <a:xfrm>
                <a:off x="7381999" y="3508048"/>
                <a:ext cx="46801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b="0" i="1">
                              <a:solidFill>
                                <a:schemeClr val="tx2"/>
                              </a:solidFill>
                              <a:latin typeface="Cambria Math" panose="02040503050406030204" pitchFamily="18" charset="0"/>
                            </a:rPr>
                            <m:t>𝑧</m:t>
                          </m:r>
                        </m:e>
                        <m:sub>
                          <m:r>
                            <a:rPr lang="da-DK" sz="1350" b="0" i="1">
                              <a:solidFill>
                                <a:schemeClr val="tx2"/>
                              </a:solidFill>
                              <a:latin typeface="Cambria Math" panose="02040503050406030204" pitchFamily="18" charset="0"/>
                            </a:rPr>
                            <m:t>𝑘</m:t>
                          </m:r>
                        </m:sub>
                      </m:sSub>
                      <m:r>
                        <a:rPr lang="da-DK" sz="1350" b="0" i="1">
                          <a:solidFill>
                            <a:schemeClr val="tx2"/>
                          </a:solidFill>
                          <a:latin typeface="Cambria Math" panose="02040503050406030204" pitchFamily="18" charset="0"/>
                        </a:rPr>
                        <m:t>|</m:t>
                      </m:r>
                      <m:sSub>
                        <m:sSubPr>
                          <m:ctrlPr>
                            <a:rPr lang="da-DK" sz="1350" i="1">
                              <a:solidFill>
                                <a:schemeClr val="tx2"/>
                              </a:solidFill>
                              <a:latin typeface="Cambria Math"/>
                            </a:rPr>
                          </m:ctrlPr>
                        </m:sSubPr>
                        <m:e>
                          <m:r>
                            <a:rPr lang="da-DK" sz="1350" b="0" i="1">
                              <a:solidFill>
                                <a:schemeClr val="tx2"/>
                              </a:solidFill>
                              <a:latin typeface="Cambria Math" panose="02040503050406030204" pitchFamily="18" charset="0"/>
                            </a:rPr>
                            <m:t>𝑎</m:t>
                          </m:r>
                        </m:e>
                        <m:sub>
                          <m:r>
                            <a:rPr lang="da-DK" sz="1350" b="0" i="1">
                              <a:solidFill>
                                <a:schemeClr val="tx2"/>
                              </a:solidFill>
                              <a:latin typeface="Cambria Math" panose="02040503050406030204" pitchFamily="18" charset="0"/>
                            </a:rPr>
                            <m:t>𝑘</m:t>
                          </m:r>
                        </m:sub>
                      </m:sSub>
                    </m:oMath>
                  </m:oMathPara>
                </a14:m>
                <a:endParaRPr lang="en-US" sz="1350" dirty="0">
                  <a:solidFill>
                    <a:schemeClr val="tx2"/>
                  </a:solidFill>
                </a:endParaRPr>
              </a:p>
            </p:txBody>
          </p:sp>
        </mc:Choice>
        <mc:Fallback xmlns="">
          <p:sp>
            <p:nvSpPr>
              <p:cNvPr id="15" name="Tekstfelt 14"/>
              <p:cNvSpPr txBox="1">
                <a:spLocks noRot="1" noChangeAspect="1" noMove="1" noResize="1" noEditPoints="1" noAdjustHandles="1" noChangeArrowheads="1" noChangeShapeType="1" noTextEdit="1"/>
              </p:cNvSpPr>
              <p:nvPr/>
            </p:nvSpPr>
            <p:spPr>
              <a:xfrm>
                <a:off x="7381999" y="3508048"/>
                <a:ext cx="468013" cy="207749"/>
              </a:xfrm>
              <a:prstGeom prst="rect">
                <a:avLst/>
              </a:prstGeom>
              <a:blipFill rotWithShape="0">
                <a:blip r:embed="rId10"/>
                <a:stretch>
                  <a:fillRect l="-2597" b="-34286"/>
                </a:stretch>
              </a:blipFill>
            </p:spPr>
            <p:txBody>
              <a:bodyPr/>
              <a:lstStyle/>
              <a:p>
                <a:r>
                  <a:rPr lang="en-GB">
                    <a:noFill/>
                  </a:rPr>
                  <a:t> </a:t>
                </a:r>
              </a:p>
            </p:txBody>
          </p:sp>
        </mc:Fallback>
      </mc:AlternateContent>
    </p:spTree>
    <p:extLst>
      <p:ext uri="{BB962C8B-B14F-4D97-AF65-F5344CB8AC3E}">
        <p14:creationId xmlns:p14="http://schemas.microsoft.com/office/powerpoint/2010/main" val="1034727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14"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949155" y="2893342"/>
            <a:ext cx="5194845" cy="2704571"/>
          </a:xfrm>
        </p:spPr>
      </p:pic>
    </p:spTree>
    <p:extLst>
      <p:ext uri="{BB962C8B-B14F-4D97-AF65-F5344CB8AC3E}">
        <p14:creationId xmlns:p14="http://schemas.microsoft.com/office/powerpoint/2010/main" val="19781416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12" name="Tekstfelt 11"/>
              <p:cNvSpPr txBox="1"/>
              <p:nvPr/>
            </p:nvSpPr>
            <p:spPr>
              <a:xfrm>
                <a:off x="6202286" y="3354371"/>
                <a:ext cx="388696" cy="22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𝑧</m:t>
                          </m:r>
                        </m:e>
                        <m:sub>
                          <m:r>
                            <a:rPr lang="da-DK" sz="1350" i="1">
                              <a:solidFill>
                                <a:schemeClr val="tx2"/>
                              </a:solidFill>
                              <a:latin typeface="Cambria Math" panose="02040503050406030204" pitchFamily="18" charset="0"/>
                            </a:rPr>
                            <m:t>𝑗</m:t>
                          </m:r>
                        </m:sub>
                      </m:sSub>
                      <m:r>
                        <a:rPr lang="da-DK" sz="1350" i="1">
                          <a:solidFill>
                            <a:schemeClr val="tx2"/>
                          </a:solidFill>
                          <a:latin typeface="Cambria Math" panose="02040503050406030204" pitchFamily="18" charset="0"/>
                        </a:rPr>
                        <m:t>|</m:t>
                      </m:r>
                      <m:sSub>
                        <m:sSubPr>
                          <m:ctrlPr>
                            <a:rPr lang="da-DK" sz="1350" i="1">
                              <a:solidFill>
                                <a:schemeClr val="tx2"/>
                              </a:solidFill>
                              <a:latin typeface="Cambria Math"/>
                            </a:rPr>
                          </m:ctrlPr>
                        </m:sSubPr>
                        <m:e>
                          <m:r>
                            <a:rPr lang="da-DK" sz="1350" i="1">
                              <a:solidFill>
                                <a:schemeClr val="tx2"/>
                              </a:solidFill>
                              <a:latin typeface="Cambria Math" panose="02040503050406030204" pitchFamily="18" charset="0"/>
                            </a:rPr>
                            <m:t>𝑎</m:t>
                          </m:r>
                        </m:e>
                        <m:sub>
                          <m:r>
                            <a:rPr lang="da-DK" sz="1350" i="1">
                              <a:solidFill>
                                <a:schemeClr val="tx2"/>
                              </a:solidFill>
                              <a:latin typeface="Cambria Math" panose="02040503050406030204" pitchFamily="18" charset="0"/>
                            </a:rPr>
                            <m:t>𝑗</m:t>
                          </m:r>
                        </m:sub>
                      </m:sSub>
                    </m:oMath>
                  </m:oMathPara>
                </a14:m>
                <a:endParaRPr lang="en-US" sz="1350" dirty="0">
                  <a:solidFill>
                    <a:schemeClr val="tx2"/>
                  </a:solidFill>
                </a:endParaRPr>
              </a:p>
            </p:txBody>
          </p:sp>
        </mc:Choice>
        <mc:Fallback xmlns="">
          <p:sp>
            <p:nvSpPr>
              <p:cNvPr id="12" name="Tekstfelt 11"/>
              <p:cNvSpPr txBox="1">
                <a:spLocks noRot="1" noChangeAspect="1" noMove="1" noResize="1" noEditPoints="1" noAdjustHandles="1" noChangeArrowheads="1" noChangeShapeType="1" noTextEdit="1"/>
              </p:cNvSpPr>
              <p:nvPr/>
            </p:nvSpPr>
            <p:spPr>
              <a:xfrm>
                <a:off x="8269714" y="3329494"/>
                <a:ext cx="519373" cy="299313"/>
              </a:xfrm>
              <a:prstGeom prst="rect">
                <a:avLst/>
              </a:prstGeom>
              <a:blipFill rotWithShape="0">
                <a:blip r:embed="rId9"/>
                <a:stretch>
                  <a:fillRect l="-4706" r="-7059"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kstfelt 12"/>
              <p:cNvSpPr txBox="1"/>
              <p:nvPr/>
            </p:nvSpPr>
            <p:spPr>
              <a:xfrm>
                <a:off x="7381999" y="3508048"/>
                <a:ext cx="46801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b="1" i="1">
                              <a:solidFill>
                                <a:schemeClr val="tx2"/>
                              </a:solidFill>
                              <a:latin typeface="Cambria Math"/>
                            </a:rPr>
                          </m:ctrlPr>
                        </m:sSubPr>
                        <m:e>
                          <m:r>
                            <a:rPr lang="da-DK" sz="1350" b="1" i="1">
                              <a:solidFill>
                                <a:schemeClr val="tx2"/>
                              </a:solidFill>
                              <a:latin typeface="Cambria Math" panose="02040503050406030204" pitchFamily="18" charset="0"/>
                            </a:rPr>
                            <m:t>𝒛</m:t>
                          </m:r>
                        </m:e>
                        <m:sub>
                          <m:r>
                            <a:rPr lang="da-DK" sz="1350" b="1" i="1">
                              <a:solidFill>
                                <a:schemeClr val="tx2"/>
                              </a:solidFill>
                              <a:latin typeface="Cambria Math" panose="02040503050406030204" pitchFamily="18" charset="0"/>
                            </a:rPr>
                            <m:t>𝒌</m:t>
                          </m:r>
                        </m:sub>
                      </m:sSub>
                      <m:r>
                        <a:rPr lang="da-DK" sz="1350" b="1" i="1">
                          <a:solidFill>
                            <a:schemeClr val="tx2"/>
                          </a:solidFill>
                          <a:latin typeface="Cambria Math" panose="02040503050406030204" pitchFamily="18" charset="0"/>
                        </a:rPr>
                        <m:t>|</m:t>
                      </m:r>
                      <m:sSub>
                        <m:sSubPr>
                          <m:ctrlPr>
                            <a:rPr lang="da-DK" sz="1350" b="1" i="1">
                              <a:solidFill>
                                <a:schemeClr val="tx2"/>
                              </a:solidFill>
                              <a:latin typeface="Cambria Math"/>
                            </a:rPr>
                          </m:ctrlPr>
                        </m:sSubPr>
                        <m:e>
                          <m:r>
                            <a:rPr lang="da-DK" sz="1350" b="1" i="1">
                              <a:solidFill>
                                <a:schemeClr val="tx2"/>
                              </a:solidFill>
                              <a:latin typeface="Cambria Math" panose="02040503050406030204" pitchFamily="18" charset="0"/>
                            </a:rPr>
                            <m:t>𝒂</m:t>
                          </m:r>
                        </m:e>
                        <m:sub>
                          <m:r>
                            <a:rPr lang="da-DK" sz="1350" b="1" i="1">
                              <a:solidFill>
                                <a:schemeClr val="tx2"/>
                              </a:solidFill>
                              <a:latin typeface="Cambria Math" panose="02040503050406030204" pitchFamily="18" charset="0"/>
                            </a:rPr>
                            <m:t>𝒌</m:t>
                          </m:r>
                        </m:sub>
                      </m:sSub>
                    </m:oMath>
                  </m:oMathPara>
                </a14:m>
                <a:endParaRPr lang="en-US" sz="1350" b="1" dirty="0">
                  <a:solidFill>
                    <a:schemeClr val="tx2"/>
                  </a:solidFill>
                </a:endParaRPr>
              </a:p>
            </p:txBody>
          </p:sp>
        </mc:Choice>
        <mc:Fallback xmlns="">
          <p:sp>
            <p:nvSpPr>
              <p:cNvPr id="13" name="Tekstfelt 12"/>
              <p:cNvSpPr txBox="1">
                <a:spLocks noRot="1" noChangeAspect="1" noMove="1" noResize="1" noEditPoints="1" noAdjustHandles="1" noChangeArrowheads="1" noChangeShapeType="1" noTextEdit="1"/>
              </p:cNvSpPr>
              <p:nvPr/>
            </p:nvSpPr>
            <p:spPr>
              <a:xfrm>
                <a:off x="7381999" y="3508048"/>
                <a:ext cx="468013" cy="207749"/>
              </a:xfrm>
              <a:prstGeom prst="rect">
                <a:avLst/>
              </a:prstGeom>
              <a:blipFill rotWithShape="0">
                <a:blip r:embed="rId10"/>
                <a:stretch>
                  <a:fillRect l="-5195" b="-34286"/>
                </a:stretch>
              </a:blipFill>
            </p:spPr>
            <p:txBody>
              <a:bodyPr/>
              <a:lstStyle/>
              <a:p>
                <a:r>
                  <a:rPr lang="en-GB">
                    <a:noFill/>
                  </a:rPr>
                  <a:t> </a:t>
                </a:r>
              </a:p>
            </p:txBody>
          </p:sp>
        </mc:Fallback>
      </mc:AlternateContent>
      <p:cxnSp>
        <p:nvCxnSpPr>
          <p:cNvPr id="6" name="Lige pilforbindelse 5"/>
          <p:cNvCxnSpPr/>
          <p:nvPr/>
        </p:nvCxnSpPr>
        <p:spPr>
          <a:xfrm>
            <a:off x="5559712" y="3100039"/>
            <a:ext cx="356839" cy="1338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Lige pilforbindelse 8"/>
          <p:cNvCxnSpPr/>
          <p:nvPr/>
        </p:nvCxnSpPr>
        <p:spPr>
          <a:xfrm flipV="1">
            <a:off x="5559712" y="3466581"/>
            <a:ext cx="356839" cy="414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Lige pilforbindelse 15"/>
          <p:cNvCxnSpPr/>
          <p:nvPr/>
        </p:nvCxnSpPr>
        <p:spPr>
          <a:xfrm flipV="1">
            <a:off x="5559712" y="3715797"/>
            <a:ext cx="356839" cy="1759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8" name="Lige pilforbindelse 17"/>
          <p:cNvCxnSpPr/>
          <p:nvPr/>
        </p:nvCxnSpPr>
        <p:spPr>
          <a:xfrm flipV="1">
            <a:off x="5916551" y="3803122"/>
            <a:ext cx="172015" cy="2741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Lige pilforbindelse 19"/>
          <p:cNvCxnSpPr/>
          <p:nvPr/>
        </p:nvCxnSpPr>
        <p:spPr>
          <a:xfrm>
            <a:off x="5613575" y="4077316"/>
            <a:ext cx="302976" cy="3372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Lige pilforbindelse 21"/>
          <p:cNvCxnSpPr/>
          <p:nvPr/>
        </p:nvCxnSpPr>
        <p:spPr>
          <a:xfrm>
            <a:off x="6002558" y="4236168"/>
            <a:ext cx="86008" cy="2909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Lige pilforbindelse 23"/>
          <p:cNvCxnSpPr/>
          <p:nvPr/>
        </p:nvCxnSpPr>
        <p:spPr>
          <a:xfrm>
            <a:off x="5613575" y="4646584"/>
            <a:ext cx="302976" cy="1707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Lige pilforbindelse 25"/>
          <p:cNvCxnSpPr/>
          <p:nvPr/>
        </p:nvCxnSpPr>
        <p:spPr>
          <a:xfrm flipV="1">
            <a:off x="5613575" y="5096107"/>
            <a:ext cx="302976" cy="13381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 name="Lige pilforbindelse 6"/>
          <p:cNvCxnSpPr/>
          <p:nvPr/>
        </p:nvCxnSpPr>
        <p:spPr>
          <a:xfrm>
            <a:off x="6779941" y="3466581"/>
            <a:ext cx="345688" cy="414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Lige pilforbindelse 9"/>
          <p:cNvCxnSpPr/>
          <p:nvPr/>
        </p:nvCxnSpPr>
        <p:spPr>
          <a:xfrm flipV="1">
            <a:off x="7036420" y="3891776"/>
            <a:ext cx="245326" cy="1855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Lige pilforbindelse 13"/>
          <p:cNvCxnSpPr/>
          <p:nvPr/>
        </p:nvCxnSpPr>
        <p:spPr>
          <a:xfrm>
            <a:off x="7125629" y="4236168"/>
            <a:ext cx="256370" cy="2909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Lige pilforbindelse 16"/>
          <p:cNvCxnSpPr/>
          <p:nvPr/>
        </p:nvCxnSpPr>
        <p:spPr>
          <a:xfrm>
            <a:off x="6891454" y="4817327"/>
            <a:ext cx="390292"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9" name="Højrepil 18"/>
          <p:cNvSpPr/>
          <p:nvPr/>
        </p:nvSpPr>
        <p:spPr>
          <a:xfrm rot="10800000">
            <a:off x="2242268" y="2665142"/>
            <a:ext cx="379141" cy="1895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1" name="Tekstfelt 8"/>
              <p:cNvSpPr txBox="1"/>
              <p:nvPr/>
            </p:nvSpPr>
            <p:spPr>
              <a:xfrm>
                <a:off x="8111487" y="4126552"/>
                <a:ext cx="14850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a-DK" sz="1350" b="0" i="1" smtClean="0">
                              <a:solidFill>
                                <a:schemeClr val="tx2"/>
                              </a:solidFill>
                              <a:latin typeface="Cambria Math"/>
                            </a:rPr>
                          </m:ctrlPr>
                        </m:accPr>
                        <m:e>
                          <m:r>
                            <a:rPr lang="da-DK" sz="1350" b="0" i="1" smtClean="0">
                              <a:solidFill>
                                <a:schemeClr val="tx2"/>
                              </a:solidFill>
                              <a:latin typeface="Cambria Math" panose="02040503050406030204" pitchFamily="18" charset="0"/>
                            </a:rPr>
                            <m:t>𝑎</m:t>
                          </m:r>
                        </m:e>
                      </m:acc>
                    </m:oMath>
                  </m:oMathPara>
                </a14:m>
                <a:endParaRPr lang="en-US" sz="1350" dirty="0">
                  <a:solidFill>
                    <a:schemeClr val="tx2"/>
                  </a:solidFill>
                </a:endParaRPr>
              </a:p>
            </p:txBody>
          </p:sp>
        </mc:Choice>
        <mc:Fallback>
          <p:sp>
            <p:nvSpPr>
              <p:cNvPr id="21" name="Tekstfelt 8"/>
              <p:cNvSpPr txBox="1">
                <a:spLocks noRot="1" noChangeAspect="1" noMove="1" noResize="1" noEditPoints="1" noAdjustHandles="1" noChangeArrowheads="1" noChangeShapeType="1" noTextEdit="1"/>
              </p:cNvSpPr>
              <p:nvPr/>
            </p:nvSpPr>
            <p:spPr>
              <a:xfrm>
                <a:off x="8111487" y="4126552"/>
                <a:ext cx="148502" cy="207749"/>
              </a:xfrm>
              <a:prstGeom prst="rect">
                <a:avLst/>
              </a:prstGeom>
              <a:blipFill rotWithShape="1">
                <a:blip r:embed="rId11"/>
                <a:stretch>
                  <a:fillRect l="-29167" t="-38235" r="-91667" b="-8824"/>
                </a:stretch>
              </a:blipFill>
            </p:spPr>
            <p:txBody>
              <a:bodyPr/>
              <a:lstStyle/>
              <a:p>
                <a:r>
                  <a:rPr lang="da-DK">
                    <a:noFill/>
                  </a:rPr>
                  <a:t> </a:t>
                </a:r>
              </a:p>
            </p:txBody>
          </p:sp>
        </mc:Fallback>
      </mc:AlternateContent>
    </p:spTree>
    <p:extLst>
      <p:ext uri="{BB962C8B-B14F-4D97-AF65-F5344CB8AC3E}">
        <p14:creationId xmlns:p14="http://schemas.microsoft.com/office/powerpoint/2010/main" val="219311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9" name="Tekstfelt 8"/>
              <p:cNvSpPr txBox="1"/>
              <p:nvPr/>
            </p:nvSpPr>
            <p:spPr>
              <a:xfrm>
                <a:off x="8111487" y="4126552"/>
                <a:ext cx="15549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a-DK" sz="1350" b="1" i="1" smtClean="0">
                              <a:solidFill>
                                <a:schemeClr val="tx2"/>
                              </a:solidFill>
                              <a:latin typeface="Cambria Math"/>
                            </a:rPr>
                          </m:ctrlPr>
                        </m:accPr>
                        <m:e>
                          <m:r>
                            <a:rPr lang="da-DK" sz="1350" b="1" i="1" smtClean="0">
                              <a:solidFill>
                                <a:schemeClr val="tx2"/>
                              </a:solidFill>
                              <a:latin typeface="Cambria Math" panose="02040503050406030204" pitchFamily="18" charset="0"/>
                            </a:rPr>
                            <m:t>𝒂</m:t>
                          </m:r>
                        </m:e>
                      </m:acc>
                    </m:oMath>
                  </m:oMathPara>
                </a14:m>
                <a:endParaRPr lang="en-US" sz="1350" b="1" dirty="0">
                  <a:solidFill>
                    <a:schemeClr val="tx2"/>
                  </a:solidFill>
                </a:endParaRPr>
              </a:p>
            </p:txBody>
          </p:sp>
        </mc:Choice>
        <mc:Fallback xmlns="">
          <p:sp>
            <p:nvSpPr>
              <p:cNvPr id="9" name="Tekstfelt 8"/>
              <p:cNvSpPr txBox="1">
                <a:spLocks noRot="1" noChangeAspect="1" noMove="1" noResize="1" noEditPoints="1" noAdjustHandles="1" noChangeArrowheads="1" noChangeShapeType="1" noTextEdit="1"/>
              </p:cNvSpPr>
              <p:nvPr/>
            </p:nvSpPr>
            <p:spPr>
              <a:xfrm>
                <a:off x="8111487" y="4126552"/>
                <a:ext cx="155491" cy="207749"/>
              </a:xfrm>
              <a:prstGeom prst="rect">
                <a:avLst/>
              </a:prstGeom>
              <a:blipFill rotWithShape="0">
                <a:blip r:embed="rId5"/>
                <a:stretch>
                  <a:fillRect l="-16000" r="-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kstfelt 13"/>
              <p:cNvSpPr txBox="1"/>
              <p:nvPr/>
            </p:nvSpPr>
            <p:spPr>
              <a:xfrm>
                <a:off x="8611204" y="4228846"/>
                <a:ext cx="15228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b="1" i="1" smtClean="0">
                              <a:solidFill>
                                <a:schemeClr val="tx2"/>
                              </a:solidFill>
                              <a:latin typeface="Cambria Math"/>
                            </a:rPr>
                          </m:ctrlPr>
                        </m:accPr>
                        <m:e>
                          <m:r>
                            <a:rPr lang="da-DK" sz="1350" b="1" i="1" smtClean="0">
                              <a:solidFill>
                                <a:schemeClr val="tx2"/>
                              </a:solidFill>
                              <a:latin typeface="Cambria Math" panose="02040503050406030204" pitchFamily="18" charset="0"/>
                            </a:rPr>
                            <m:t>𝒚</m:t>
                          </m:r>
                        </m:e>
                      </m:acc>
                    </m:oMath>
                  </m:oMathPara>
                </a14:m>
                <a:endParaRPr lang="en-US" sz="1350" b="1" dirty="0">
                  <a:solidFill>
                    <a:schemeClr val="tx2"/>
                  </a:solidFill>
                </a:endParaRPr>
              </a:p>
            </p:txBody>
          </p:sp>
        </mc:Choice>
        <mc:Fallback xmlns="">
          <p:sp>
            <p:nvSpPr>
              <p:cNvPr id="14" name="Tekstfelt 13"/>
              <p:cNvSpPr txBox="1">
                <a:spLocks noRot="1" noChangeAspect="1" noMove="1" noResize="1" noEditPoints="1" noAdjustHandles="1" noChangeArrowheads="1" noChangeShapeType="1" noTextEdit="1"/>
              </p:cNvSpPr>
              <p:nvPr/>
            </p:nvSpPr>
            <p:spPr>
              <a:xfrm>
                <a:off x="8611204" y="4228846"/>
                <a:ext cx="152285" cy="207749"/>
              </a:xfrm>
              <a:prstGeom prst="rect">
                <a:avLst/>
              </a:prstGeom>
              <a:blipFill rotWithShape="0">
                <a:blip r:embed="rId6"/>
                <a:stretch>
                  <a:fillRect l="-28000" r="-24000" b="-26471"/>
                </a:stretch>
              </a:blipFill>
            </p:spPr>
            <p:txBody>
              <a:bodyPr/>
              <a:lstStyle/>
              <a:p>
                <a:r>
                  <a:rPr lang="en-GB">
                    <a:noFill/>
                  </a:rPr>
                  <a:t> </a:t>
                </a:r>
              </a:p>
            </p:txBody>
          </p:sp>
        </mc:Fallback>
      </mc:AlternateContent>
      <p:cxnSp>
        <p:nvCxnSpPr>
          <p:cNvPr id="17" name="Lige pilforbindelse 16"/>
          <p:cNvCxnSpPr/>
          <p:nvPr/>
        </p:nvCxnSpPr>
        <p:spPr>
          <a:xfrm>
            <a:off x="8286781" y="4228846"/>
            <a:ext cx="302121" cy="103875"/>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51" name="Højrepil 50"/>
          <p:cNvSpPr/>
          <p:nvPr/>
        </p:nvSpPr>
        <p:spPr>
          <a:xfrm rot="10800000">
            <a:off x="3984121" y="3555965"/>
            <a:ext cx="379141" cy="1895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2135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9" name="Tekstfelt 8"/>
              <p:cNvSpPr txBox="1"/>
              <p:nvPr/>
            </p:nvSpPr>
            <p:spPr>
              <a:xfrm>
                <a:off x="8111487" y="4126552"/>
                <a:ext cx="14850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a-DK" sz="1350" b="0" i="1" smtClean="0">
                              <a:solidFill>
                                <a:schemeClr val="tx2"/>
                              </a:solidFill>
                              <a:latin typeface="Cambria Math"/>
                            </a:rPr>
                          </m:ctrlPr>
                        </m:accPr>
                        <m:e>
                          <m:r>
                            <a:rPr lang="da-DK" sz="1350" b="0" i="1" smtClean="0">
                              <a:solidFill>
                                <a:schemeClr val="tx2"/>
                              </a:solidFill>
                              <a:latin typeface="Cambria Math" panose="02040503050406030204" pitchFamily="18" charset="0"/>
                            </a:rPr>
                            <m:t>𝑎</m:t>
                          </m:r>
                        </m:e>
                      </m:acc>
                    </m:oMath>
                  </m:oMathPara>
                </a14:m>
                <a:endParaRPr lang="en-US" sz="1350" dirty="0">
                  <a:solidFill>
                    <a:schemeClr val="tx2"/>
                  </a:solidFill>
                </a:endParaRPr>
              </a:p>
            </p:txBody>
          </p:sp>
        </mc:Choice>
        <mc:Fallback xmlns="">
          <p:sp>
            <p:nvSpPr>
              <p:cNvPr id="9" name="Tekstfelt 8"/>
              <p:cNvSpPr txBox="1">
                <a:spLocks noRot="1" noChangeAspect="1" noMove="1" noResize="1" noEditPoints="1" noAdjustHandles="1" noChangeArrowheads="1" noChangeShapeType="1" noTextEdit="1"/>
              </p:cNvSpPr>
              <p:nvPr/>
            </p:nvSpPr>
            <p:spPr>
              <a:xfrm>
                <a:off x="8111487" y="4126552"/>
                <a:ext cx="148502" cy="207749"/>
              </a:xfrm>
              <a:prstGeom prst="rect">
                <a:avLst/>
              </a:prstGeom>
              <a:blipFill rotWithShape="0">
                <a:blip r:embed="rId5"/>
                <a:stretch>
                  <a:fillRect l="-29167" t="-38235" r="-91667" b="-88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kstfelt 13"/>
              <p:cNvSpPr txBox="1"/>
              <p:nvPr/>
            </p:nvSpPr>
            <p:spPr>
              <a:xfrm>
                <a:off x="8611204" y="4228846"/>
                <a:ext cx="14722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smtClean="0">
                              <a:solidFill>
                                <a:schemeClr val="tx2"/>
                              </a:solidFill>
                              <a:latin typeface="Cambria Math"/>
                            </a:rPr>
                          </m:ctrlPr>
                        </m:accPr>
                        <m:e>
                          <m:r>
                            <a:rPr lang="da-DK" sz="1350" b="0" i="1" smtClean="0">
                              <a:solidFill>
                                <a:schemeClr val="tx2"/>
                              </a:solidFill>
                              <a:latin typeface="Cambria Math" panose="02040503050406030204" pitchFamily="18" charset="0"/>
                            </a:rPr>
                            <m:t>𝑦</m:t>
                          </m:r>
                        </m:e>
                      </m:acc>
                    </m:oMath>
                  </m:oMathPara>
                </a14:m>
                <a:endParaRPr lang="en-US" sz="1350" dirty="0">
                  <a:solidFill>
                    <a:schemeClr val="tx2"/>
                  </a:solidFill>
                </a:endParaRPr>
              </a:p>
            </p:txBody>
          </p:sp>
        </mc:Choice>
        <mc:Fallback xmlns="">
          <p:sp>
            <p:nvSpPr>
              <p:cNvPr id="14" name="Tekstfelt 13"/>
              <p:cNvSpPr txBox="1">
                <a:spLocks noRot="1" noChangeAspect="1" noMove="1" noResize="1" noEditPoints="1" noAdjustHandles="1" noChangeArrowheads="1" noChangeShapeType="1" noTextEdit="1"/>
              </p:cNvSpPr>
              <p:nvPr/>
            </p:nvSpPr>
            <p:spPr>
              <a:xfrm>
                <a:off x="8611204" y="4228846"/>
                <a:ext cx="147220" cy="207749"/>
              </a:xfrm>
              <a:prstGeom prst="rect">
                <a:avLst/>
              </a:prstGeom>
              <a:blipFill rotWithShape="0">
                <a:blip r:embed="rId6"/>
                <a:stretch>
                  <a:fillRect l="-29167" t="-38235" r="-91667" b="-26471"/>
                </a:stretch>
              </a:blipFill>
            </p:spPr>
            <p:txBody>
              <a:bodyPr/>
              <a:lstStyle/>
              <a:p>
                <a:r>
                  <a:rPr lang="en-GB">
                    <a:noFill/>
                  </a:rPr>
                  <a:t> </a:t>
                </a:r>
              </a:p>
            </p:txBody>
          </p:sp>
        </mc:Fallback>
      </mc:AlternateContent>
      <p:cxnSp>
        <p:nvCxnSpPr>
          <p:cNvPr id="17" name="Lige pilforbindelse 16"/>
          <p:cNvCxnSpPr/>
          <p:nvPr/>
        </p:nvCxnSpPr>
        <p:spPr>
          <a:xfrm>
            <a:off x="8286781" y="4228846"/>
            <a:ext cx="302121" cy="103875"/>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21" name="Tekstfelt 20"/>
              <p:cNvSpPr txBox="1"/>
              <p:nvPr/>
            </p:nvSpPr>
            <p:spPr>
              <a:xfrm>
                <a:off x="7493509" y="3537786"/>
                <a:ext cx="2332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b="1" i="1" smtClean="0">
                              <a:solidFill>
                                <a:schemeClr val="tx2"/>
                              </a:solidFill>
                              <a:latin typeface="Cambria Math"/>
                            </a:rPr>
                          </m:ctrlPr>
                        </m:sSubPr>
                        <m:e>
                          <m:r>
                            <a:rPr lang="en-US" sz="1350" b="1" i="1" smtClean="0">
                              <a:solidFill>
                                <a:schemeClr val="tx2"/>
                              </a:solidFill>
                              <a:latin typeface="Cambria Math" panose="02040503050406030204" pitchFamily="18" charset="0"/>
                              <a:ea typeface="Cambria Math" panose="02040503050406030204" pitchFamily="18" charset="0"/>
                            </a:rPr>
                            <m:t>𝜹</m:t>
                          </m:r>
                        </m:e>
                        <m:sub>
                          <m:r>
                            <a:rPr lang="da-DK" sz="1350" b="1" i="1" smtClean="0">
                              <a:solidFill>
                                <a:schemeClr val="tx2"/>
                              </a:solidFill>
                              <a:latin typeface="Cambria Math" panose="02040503050406030204" pitchFamily="18" charset="0"/>
                            </a:rPr>
                            <m:t>𝒌</m:t>
                          </m:r>
                        </m:sub>
                      </m:sSub>
                    </m:oMath>
                  </m:oMathPara>
                </a14:m>
                <a:endParaRPr lang="en-US" sz="1350" b="1" dirty="0">
                  <a:solidFill>
                    <a:schemeClr val="tx2"/>
                  </a:solidFill>
                </a:endParaRPr>
              </a:p>
            </p:txBody>
          </p:sp>
        </mc:Choice>
        <mc:Fallback xmlns="">
          <p:sp>
            <p:nvSpPr>
              <p:cNvPr id="21" name="Tekstfelt 20"/>
              <p:cNvSpPr txBox="1">
                <a:spLocks noRot="1" noChangeAspect="1" noMove="1" noResize="1" noEditPoints="1" noAdjustHandles="1" noChangeArrowheads="1" noChangeShapeType="1" noTextEdit="1"/>
              </p:cNvSpPr>
              <p:nvPr/>
            </p:nvSpPr>
            <p:spPr>
              <a:xfrm>
                <a:off x="7493509" y="3537786"/>
                <a:ext cx="233204" cy="207749"/>
              </a:xfrm>
              <a:prstGeom prst="rect">
                <a:avLst/>
              </a:prstGeom>
              <a:blipFill rotWithShape="1">
                <a:blip r:embed="rId7"/>
                <a:stretch>
                  <a:fillRect l="-15385" r="-2564" b="-20588"/>
                </a:stretch>
              </a:blipFill>
            </p:spPr>
            <p:txBody>
              <a:bodyPr/>
              <a:lstStyle/>
              <a:p>
                <a:r>
                  <a:rPr lang="da-DK">
                    <a:noFill/>
                  </a:rPr>
                  <a:t> </a:t>
                </a:r>
              </a:p>
            </p:txBody>
          </p:sp>
        </mc:Fallback>
      </mc:AlternateContent>
      <p:cxnSp>
        <p:nvCxnSpPr>
          <p:cNvPr id="25" name="Lige pilforbindelse 24"/>
          <p:cNvCxnSpPr/>
          <p:nvPr/>
        </p:nvCxnSpPr>
        <p:spPr>
          <a:xfrm flipH="1" flipV="1">
            <a:off x="6869151" y="3470180"/>
            <a:ext cx="356839" cy="676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Lige pilforbindelse 26"/>
          <p:cNvCxnSpPr/>
          <p:nvPr/>
        </p:nvCxnSpPr>
        <p:spPr>
          <a:xfrm flipH="1">
            <a:off x="6646126" y="4371835"/>
            <a:ext cx="156117" cy="2347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Lige pilforbindelse 28"/>
          <p:cNvCxnSpPr/>
          <p:nvPr/>
        </p:nvCxnSpPr>
        <p:spPr>
          <a:xfrm flipH="1" flipV="1">
            <a:off x="6724185" y="3745536"/>
            <a:ext cx="189383" cy="2636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Lige pilforbindelse 33"/>
          <p:cNvCxnSpPr/>
          <p:nvPr/>
        </p:nvCxnSpPr>
        <p:spPr>
          <a:xfrm flipH="1">
            <a:off x="6724185" y="4828478"/>
            <a:ext cx="323385" cy="7805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Højrepil 14"/>
          <p:cNvSpPr/>
          <p:nvPr/>
        </p:nvSpPr>
        <p:spPr>
          <a:xfrm rot="10800000">
            <a:off x="3036267" y="3917886"/>
            <a:ext cx="379141" cy="1895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513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9" name="Tekstfelt 8"/>
              <p:cNvSpPr txBox="1"/>
              <p:nvPr/>
            </p:nvSpPr>
            <p:spPr>
              <a:xfrm>
                <a:off x="8111487" y="4126552"/>
                <a:ext cx="148502"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a-DK" sz="1350" b="0" i="1" smtClean="0">
                              <a:solidFill>
                                <a:schemeClr val="tx2"/>
                              </a:solidFill>
                              <a:latin typeface="Cambria Math"/>
                            </a:rPr>
                          </m:ctrlPr>
                        </m:accPr>
                        <m:e>
                          <m:r>
                            <a:rPr lang="da-DK" sz="1350" b="0" i="1" smtClean="0">
                              <a:solidFill>
                                <a:schemeClr val="tx2"/>
                              </a:solidFill>
                              <a:latin typeface="Cambria Math" panose="02040503050406030204" pitchFamily="18" charset="0"/>
                            </a:rPr>
                            <m:t>𝑎</m:t>
                          </m:r>
                        </m:e>
                      </m:acc>
                    </m:oMath>
                  </m:oMathPara>
                </a14:m>
                <a:endParaRPr lang="en-US" sz="1350" dirty="0">
                  <a:solidFill>
                    <a:schemeClr val="tx2"/>
                  </a:solidFill>
                </a:endParaRPr>
              </a:p>
            </p:txBody>
          </p:sp>
        </mc:Choice>
        <mc:Fallback xmlns="">
          <p:sp>
            <p:nvSpPr>
              <p:cNvPr id="9" name="Tekstfelt 8"/>
              <p:cNvSpPr txBox="1">
                <a:spLocks noRot="1" noChangeAspect="1" noMove="1" noResize="1" noEditPoints="1" noAdjustHandles="1" noChangeArrowheads="1" noChangeShapeType="1" noTextEdit="1"/>
              </p:cNvSpPr>
              <p:nvPr/>
            </p:nvSpPr>
            <p:spPr>
              <a:xfrm>
                <a:off x="8111487" y="4126552"/>
                <a:ext cx="148502" cy="207749"/>
              </a:xfrm>
              <a:prstGeom prst="rect">
                <a:avLst/>
              </a:prstGeom>
              <a:blipFill rotWithShape="0">
                <a:blip r:embed="rId5"/>
                <a:stretch>
                  <a:fillRect l="-29167" t="-38235" r="-91667" b="-88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kstfelt 13"/>
              <p:cNvSpPr txBox="1"/>
              <p:nvPr/>
            </p:nvSpPr>
            <p:spPr>
              <a:xfrm>
                <a:off x="8611204" y="4228846"/>
                <a:ext cx="147220"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smtClean="0">
                              <a:solidFill>
                                <a:schemeClr val="tx2"/>
                              </a:solidFill>
                              <a:latin typeface="Cambria Math"/>
                            </a:rPr>
                          </m:ctrlPr>
                        </m:accPr>
                        <m:e>
                          <m:r>
                            <a:rPr lang="da-DK" sz="1350" b="0" i="1" smtClean="0">
                              <a:solidFill>
                                <a:schemeClr val="tx2"/>
                              </a:solidFill>
                              <a:latin typeface="Cambria Math" panose="02040503050406030204" pitchFamily="18" charset="0"/>
                            </a:rPr>
                            <m:t>𝑦</m:t>
                          </m:r>
                        </m:e>
                      </m:acc>
                    </m:oMath>
                  </m:oMathPara>
                </a14:m>
                <a:endParaRPr lang="en-US" sz="1350" dirty="0">
                  <a:solidFill>
                    <a:schemeClr val="tx2"/>
                  </a:solidFill>
                </a:endParaRPr>
              </a:p>
            </p:txBody>
          </p:sp>
        </mc:Choice>
        <mc:Fallback xmlns="">
          <p:sp>
            <p:nvSpPr>
              <p:cNvPr id="14" name="Tekstfelt 13"/>
              <p:cNvSpPr txBox="1">
                <a:spLocks noRot="1" noChangeAspect="1" noMove="1" noResize="1" noEditPoints="1" noAdjustHandles="1" noChangeArrowheads="1" noChangeShapeType="1" noTextEdit="1"/>
              </p:cNvSpPr>
              <p:nvPr/>
            </p:nvSpPr>
            <p:spPr>
              <a:xfrm>
                <a:off x="8611204" y="4228846"/>
                <a:ext cx="147220" cy="207749"/>
              </a:xfrm>
              <a:prstGeom prst="rect">
                <a:avLst/>
              </a:prstGeom>
              <a:blipFill rotWithShape="0">
                <a:blip r:embed="rId6"/>
                <a:stretch>
                  <a:fillRect l="-29167" t="-38235" r="-91667" b="-26471"/>
                </a:stretch>
              </a:blipFill>
            </p:spPr>
            <p:txBody>
              <a:bodyPr/>
              <a:lstStyle/>
              <a:p>
                <a:r>
                  <a:rPr lang="en-GB">
                    <a:noFill/>
                  </a:rPr>
                  <a:t> </a:t>
                </a:r>
              </a:p>
            </p:txBody>
          </p:sp>
        </mc:Fallback>
      </mc:AlternateContent>
      <p:cxnSp>
        <p:nvCxnSpPr>
          <p:cNvPr id="17" name="Lige pilforbindelse 16"/>
          <p:cNvCxnSpPr/>
          <p:nvPr/>
        </p:nvCxnSpPr>
        <p:spPr>
          <a:xfrm>
            <a:off x="8286781" y="4228846"/>
            <a:ext cx="302121" cy="103875"/>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21" name="Tekstfelt 20"/>
              <p:cNvSpPr txBox="1"/>
              <p:nvPr/>
            </p:nvSpPr>
            <p:spPr>
              <a:xfrm>
                <a:off x="7493509" y="3537786"/>
                <a:ext cx="22384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smtClean="0">
                              <a:solidFill>
                                <a:schemeClr val="tx2"/>
                              </a:solidFill>
                              <a:latin typeface="Cambria Math"/>
                            </a:rPr>
                          </m:ctrlPr>
                        </m:sSubPr>
                        <m:e>
                          <m:r>
                            <a:rPr lang="en-US" sz="1350" i="1" smtClean="0">
                              <a:solidFill>
                                <a:schemeClr val="tx2"/>
                              </a:solidFill>
                              <a:latin typeface="Cambria Math" panose="02040503050406030204" pitchFamily="18" charset="0"/>
                              <a:ea typeface="Cambria Math" panose="02040503050406030204" pitchFamily="18" charset="0"/>
                            </a:rPr>
                            <m:t>𝛿</m:t>
                          </m:r>
                        </m:e>
                        <m:sub>
                          <m:r>
                            <a:rPr lang="da-DK" sz="1350" b="0" i="1" smtClean="0">
                              <a:solidFill>
                                <a:schemeClr val="tx2"/>
                              </a:solidFill>
                              <a:latin typeface="Cambria Math" panose="02040503050406030204" pitchFamily="18" charset="0"/>
                            </a:rPr>
                            <m:t>𝑘</m:t>
                          </m:r>
                        </m:sub>
                      </m:sSub>
                    </m:oMath>
                  </m:oMathPara>
                </a14:m>
                <a:endParaRPr lang="en-US" sz="1350" dirty="0">
                  <a:solidFill>
                    <a:schemeClr val="tx2"/>
                  </a:solidFill>
                </a:endParaRPr>
              </a:p>
            </p:txBody>
          </p:sp>
        </mc:Choice>
        <mc:Fallback xmlns="">
          <p:sp>
            <p:nvSpPr>
              <p:cNvPr id="21" name="Tekstfelt 20"/>
              <p:cNvSpPr txBox="1">
                <a:spLocks noRot="1" noChangeAspect="1" noMove="1" noResize="1" noEditPoints="1" noAdjustHandles="1" noChangeArrowheads="1" noChangeShapeType="1" noTextEdit="1"/>
              </p:cNvSpPr>
              <p:nvPr/>
            </p:nvSpPr>
            <p:spPr>
              <a:xfrm>
                <a:off x="7493509" y="3537786"/>
                <a:ext cx="223844" cy="207749"/>
              </a:xfrm>
              <a:prstGeom prst="rect">
                <a:avLst/>
              </a:prstGeom>
              <a:blipFill rotWithShape="0">
                <a:blip r:embed="rId7"/>
                <a:stretch>
                  <a:fillRect l="-16216"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kstfelt 21"/>
              <p:cNvSpPr txBox="1"/>
              <p:nvPr/>
            </p:nvSpPr>
            <p:spPr>
              <a:xfrm>
                <a:off x="6287194" y="3357970"/>
                <a:ext cx="205954"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b="1" i="1" smtClean="0">
                              <a:solidFill>
                                <a:schemeClr val="tx2"/>
                              </a:solidFill>
                              <a:latin typeface="Cambria Math"/>
                            </a:rPr>
                          </m:ctrlPr>
                        </m:sSubPr>
                        <m:e>
                          <m:r>
                            <a:rPr lang="en-US" sz="1350" b="1" i="1" smtClean="0">
                              <a:solidFill>
                                <a:schemeClr val="tx2"/>
                              </a:solidFill>
                              <a:latin typeface="Cambria Math" panose="02040503050406030204" pitchFamily="18" charset="0"/>
                              <a:ea typeface="Cambria Math" panose="02040503050406030204" pitchFamily="18" charset="0"/>
                            </a:rPr>
                            <m:t>𝜹</m:t>
                          </m:r>
                        </m:e>
                        <m:sub>
                          <m:r>
                            <a:rPr lang="da-DK" sz="1350" b="1" i="1" smtClean="0">
                              <a:solidFill>
                                <a:schemeClr val="tx2"/>
                              </a:solidFill>
                              <a:latin typeface="Cambria Math" panose="02040503050406030204" pitchFamily="18" charset="0"/>
                            </a:rPr>
                            <m:t>𝒋</m:t>
                          </m:r>
                        </m:sub>
                      </m:sSub>
                    </m:oMath>
                  </m:oMathPara>
                </a14:m>
                <a:endParaRPr lang="en-US" sz="1350" b="1" dirty="0">
                  <a:solidFill>
                    <a:schemeClr val="tx2"/>
                  </a:solidFill>
                </a:endParaRPr>
              </a:p>
            </p:txBody>
          </p:sp>
        </mc:Choice>
        <mc:Fallback xmlns="">
          <p:sp>
            <p:nvSpPr>
              <p:cNvPr id="22" name="Tekstfelt 21"/>
              <p:cNvSpPr txBox="1">
                <a:spLocks noRot="1" noChangeAspect="1" noMove="1" noResize="1" noEditPoints="1" noAdjustHandles="1" noChangeArrowheads="1" noChangeShapeType="1" noTextEdit="1"/>
              </p:cNvSpPr>
              <p:nvPr/>
            </p:nvSpPr>
            <p:spPr>
              <a:xfrm>
                <a:off x="6287194" y="3357970"/>
                <a:ext cx="205954" cy="227370"/>
              </a:xfrm>
              <a:prstGeom prst="rect">
                <a:avLst/>
              </a:prstGeom>
              <a:blipFill rotWithShape="0">
                <a:blip r:embed="rId8"/>
                <a:stretch>
                  <a:fillRect l="-17647" r="-11765" b="-24324"/>
                </a:stretch>
              </a:blipFill>
            </p:spPr>
            <p:txBody>
              <a:bodyPr/>
              <a:lstStyle/>
              <a:p>
                <a:r>
                  <a:rPr lang="en-GB">
                    <a:noFill/>
                  </a:rPr>
                  <a:t> </a:t>
                </a:r>
              </a:p>
            </p:txBody>
          </p:sp>
        </mc:Fallback>
      </mc:AlternateContent>
      <p:cxnSp>
        <p:nvCxnSpPr>
          <p:cNvPr id="25" name="Lige pilforbindelse 24"/>
          <p:cNvCxnSpPr/>
          <p:nvPr/>
        </p:nvCxnSpPr>
        <p:spPr>
          <a:xfrm flipH="1" flipV="1">
            <a:off x="6869151" y="3470180"/>
            <a:ext cx="356839" cy="676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Lige pilforbindelse 26"/>
          <p:cNvCxnSpPr/>
          <p:nvPr/>
        </p:nvCxnSpPr>
        <p:spPr>
          <a:xfrm flipH="1">
            <a:off x="6646126" y="4371835"/>
            <a:ext cx="156117" cy="23477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Lige pilforbindelse 28"/>
          <p:cNvCxnSpPr/>
          <p:nvPr/>
        </p:nvCxnSpPr>
        <p:spPr>
          <a:xfrm flipH="1" flipV="1">
            <a:off x="6724185" y="3745536"/>
            <a:ext cx="189383" cy="2636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Lige pilforbindelse 33"/>
          <p:cNvCxnSpPr/>
          <p:nvPr/>
        </p:nvCxnSpPr>
        <p:spPr>
          <a:xfrm flipH="1">
            <a:off x="6724185" y="4828478"/>
            <a:ext cx="323385" cy="7805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Højrepil 14"/>
          <p:cNvSpPr/>
          <p:nvPr/>
        </p:nvSpPr>
        <p:spPr>
          <a:xfrm rot="10800000">
            <a:off x="3036267" y="3917886"/>
            <a:ext cx="379141" cy="1895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5358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a:t>Neural </a:t>
            </a:r>
            <a:r>
              <a:rPr lang="da-DK" dirty="0" err="1"/>
              <a:t>networks</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412573" y="1817275"/>
                <a:ext cx="4038532" cy="4390792"/>
              </a:xfrm>
            </p:spPr>
            <p:txBody>
              <a:bodyPr>
                <a:normAutofit lnSpcReduction="10000"/>
              </a:bodyPr>
              <a:lstStyle/>
              <a:p>
                <a:r>
                  <a:rPr lang="da-DK" dirty="0" smtClean="0">
                    <a:solidFill>
                      <a:schemeClr val="accent2"/>
                    </a:solidFill>
                  </a:rPr>
                  <a:t>Back-</a:t>
                </a:r>
                <a:r>
                  <a:rPr lang="da-DK" dirty="0" err="1" smtClean="0">
                    <a:solidFill>
                      <a:schemeClr val="accent2"/>
                    </a:solidFill>
                  </a:rPr>
                  <a:t>propagation</a:t>
                </a:r>
                <a:endParaRPr lang="da-DK" dirty="0" smtClean="0">
                  <a:solidFill>
                    <a:schemeClr val="accent2"/>
                  </a:solidFill>
                </a:endParaRPr>
              </a:p>
              <a:p>
                <a:pPr marL="500175" lvl="1" indent="-257175">
                  <a:buFont typeface="+mj-lt"/>
                  <a:buAutoNum type="arabicPeriod"/>
                </a:pPr>
                <a:r>
                  <a:rPr lang="da-DK" dirty="0" err="1" smtClean="0"/>
                  <a:t>Receive</a:t>
                </a:r>
                <a:r>
                  <a:rPr lang="da-DK" dirty="0" smtClean="0"/>
                  <a:t> input </a:t>
                </a:r>
                <a14:m>
                  <m:oMath xmlns:m="http://schemas.openxmlformats.org/officeDocument/2006/math">
                    <m:acc>
                      <m:accPr>
                        <m:chr m:val="⃗"/>
                        <m:ctrlPr>
                          <a:rPr lang="da-DK" b="0" i="1" smtClean="0">
                            <a:latin typeface="Cambria Math"/>
                          </a:rPr>
                        </m:ctrlPr>
                      </m:accPr>
                      <m:e>
                        <m:r>
                          <a:rPr lang="da-DK" b="0" i="1" smtClean="0">
                            <a:latin typeface="Cambria Math" panose="02040503050406030204" pitchFamily="18" charset="0"/>
                          </a:rPr>
                          <m:t>𝑥</m:t>
                        </m:r>
                      </m:e>
                    </m:acc>
                  </m:oMath>
                </a14:m>
                <a:r>
                  <a:rPr lang="da-DK" dirty="0" smtClean="0"/>
                  <a:t> and </a:t>
                </a:r>
                <a:r>
                  <a:rPr lang="da-DK" dirty="0" err="1" smtClean="0"/>
                  <a:t>target</a:t>
                </a:r>
                <a14:m>
                  <m:oMath xmlns:m="http://schemas.openxmlformats.org/officeDocument/2006/math">
                    <m:r>
                      <a:rPr lang="da-DK" b="0" i="0" smtClean="0">
                        <a:latin typeface="Cambria Math" panose="02040503050406030204" pitchFamily="18" charset="0"/>
                      </a:rPr>
                      <m:t> </m:t>
                    </m:r>
                    <m:acc>
                      <m:accPr>
                        <m:chr m:val="⃗"/>
                        <m:ctrlPr>
                          <a:rPr lang="da-DK" i="1">
                            <a:latin typeface="Cambria Math"/>
                          </a:rPr>
                        </m:ctrlPr>
                      </m:accPr>
                      <m:e>
                        <m:r>
                          <a:rPr lang="da-DK" b="0" i="1" smtClean="0">
                            <a:latin typeface="Cambria Math" panose="02040503050406030204" pitchFamily="18" charset="0"/>
                          </a:rPr>
                          <m:t>𝑦</m:t>
                        </m:r>
                      </m:e>
                    </m:acc>
                  </m:oMath>
                </a14:m>
                <a:endParaRPr lang="da-DK" dirty="0" smtClean="0"/>
              </a:p>
              <a:p>
                <a:pPr marL="500175" lvl="1" indent="-257175">
                  <a:buFont typeface="+mj-lt"/>
                  <a:buAutoNum type="arabicPeriod"/>
                </a:pPr>
                <a:r>
                  <a:rPr lang="da-DK" dirty="0" smtClean="0"/>
                  <a:t>Feed-forward</a:t>
                </a: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𝑎</m:t>
                          </m:r>
                        </m:e>
                        <m:sub>
                          <m:r>
                            <a:rPr lang="da-DK" b="0" i="1" smtClean="0">
                              <a:solidFill>
                                <a:schemeClr val="bg1">
                                  <a:lumMod val="65000"/>
                                </a:schemeClr>
                              </a:solidFill>
                              <a:latin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𝑗</m:t>
                              </m:r>
                            </m:sub>
                            <m:sup/>
                            <m:e>
                              <m:r>
                                <a:rPr lang="da-DK" b="0" i="1" smtClean="0">
                                  <a:solidFill>
                                    <a:schemeClr val="bg1">
                                      <a:lumMod val="65000"/>
                                    </a:schemeClr>
                                  </a:solidFill>
                                  <a:latin typeface="Cambria Math" panose="02040503050406030204" pitchFamily="18" charset="0"/>
                                  <a:ea typeface="Cambria Math" panose="02040503050406030204" pitchFamily="18" charset="0"/>
                                </a:rPr>
                                <m:t>𝜎</m:t>
                              </m:r>
                              <m:d>
                                <m:dPr>
                                  <m:ctrlPr>
                                    <a:rPr lang="da-DK" b="0" i="1" smtClean="0">
                                      <a:solidFill>
                                        <a:schemeClr val="bg1">
                                          <a:lumMod val="65000"/>
                                        </a:schemeClr>
                                      </a:solidFill>
                                      <a:latin typeface="Cambria Math"/>
                                      <a:ea typeface="Cambria Math" panose="02040503050406030204" pitchFamily="18" charset="0"/>
                                    </a:rPr>
                                  </m:ctrlPr>
                                </m:dPr>
                                <m:e>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𝑖</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𝑗𝑖</m:t>
                                      </m:r>
                                    </m:sub>
                                  </m:sSub>
                                </m:e>
                              </m:d>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e>
                      </m:d>
                    </m:oMath>
                  </m:oMathPara>
                </a14:m>
                <a:endParaRPr lang="da-DK" dirty="0" smtClean="0"/>
              </a:p>
              <a:p>
                <a:pPr marL="500175" lvl="1" indent="-257175">
                  <a:buFont typeface="+mj-lt"/>
                  <a:buAutoNum type="arabicPeriod"/>
                </a:pPr>
                <a:r>
                  <a:rPr lang="da-DK" dirty="0" err="1" smtClean="0"/>
                  <a:t>Calculate</a:t>
                </a:r>
                <a:r>
                  <a:rPr lang="da-DK" dirty="0" smtClean="0"/>
                  <a:t> </a:t>
                </a:r>
                <a:r>
                  <a:rPr lang="da-DK" dirty="0" err="1" smtClean="0"/>
                  <a:t>Prediction</a:t>
                </a:r>
                <a:r>
                  <a:rPr lang="da-DK" dirty="0" smtClean="0"/>
                  <a:t> </a:t>
                </a:r>
                <a:r>
                  <a:rPr lang="da-DK" dirty="0" err="1" smtClean="0"/>
                  <a:t>Error</a:t>
                </a:r>
                <a:r>
                  <a:rPr lang="da-DK" dirty="0" smtClean="0"/>
                  <a:t> </a:t>
                </a:r>
                <a14:m>
                  <m:oMath xmlns:m="http://schemas.openxmlformats.org/officeDocument/2006/math">
                    <m:r>
                      <a:rPr lang="da-DK" b="0" i="1" smtClean="0">
                        <a:latin typeface="Cambria Math" panose="02040503050406030204" pitchFamily="18" charset="0"/>
                      </a:rPr>
                      <m:t>(</m:t>
                    </m:r>
                    <m:acc>
                      <m:accPr>
                        <m:chr m:val="⃗"/>
                        <m:ctrlPr>
                          <a:rPr lang="da-DK" b="0" i="1" smtClean="0">
                            <a:latin typeface="Cambria Math"/>
                          </a:rPr>
                        </m:ctrlPr>
                      </m:accPr>
                      <m:e>
                        <m:r>
                          <a:rPr lang="da-DK" b="0" i="1" smtClean="0">
                            <a:latin typeface="Cambria Math" panose="02040503050406030204" pitchFamily="18" charset="0"/>
                          </a:rPr>
                          <m:t>𝑦</m:t>
                        </m:r>
                      </m:e>
                    </m:acc>
                    <m:r>
                      <a:rPr lang="da-DK" b="0" i="1" smtClean="0">
                        <a:latin typeface="Cambria Math" panose="02040503050406030204" pitchFamily="18" charset="0"/>
                      </a:rPr>
                      <m:t>−</m:t>
                    </m:r>
                    <m:acc>
                      <m:accPr>
                        <m:chr m:val="⃗"/>
                        <m:ctrlPr>
                          <a:rPr lang="da-DK" i="1">
                            <a:latin typeface="Cambria Math"/>
                          </a:rPr>
                        </m:ctrlPr>
                      </m:accPr>
                      <m:e>
                        <m:r>
                          <a:rPr lang="da-DK" b="0" i="1" smtClean="0">
                            <a:latin typeface="Cambria Math" panose="02040503050406030204" pitchFamily="18" charset="0"/>
                          </a:rPr>
                          <m:t>𝑎</m:t>
                        </m:r>
                      </m:e>
                    </m:acc>
                    <m:r>
                      <a:rPr lang="da-DK" b="0" i="1" smtClean="0">
                        <a:latin typeface="Cambria Math" panose="02040503050406030204" pitchFamily="18" charset="0"/>
                      </a:rPr>
                      <m:t>)</m:t>
                    </m:r>
                  </m:oMath>
                </a14:m>
                <a:endParaRPr lang="da-DK" dirty="0" smtClean="0"/>
              </a:p>
              <a:p>
                <a:pPr marL="500175" lvl="1" indent="-257175">
                  <a:buFont typeface="+mj-lt"/>
                  <a:buAutoNum type="arabicPeriod"/>
                </a:pPr>
                <a:r>
                  <a:rPr lang="da-DK" dirty="0" smtClean="0"/>
                  <a:t>Back-</a:t>
                </a:r>
                <a:r>
                  <a:rPr lang="da-DK" dirty="0" err="1" smtClean="0"/>
                  <a:t>propagate</a:t>
                </a:r>
                <a:r>
                  <a:rPr lang="da-DK" dirty="0" smtClean="0"/>
                  <a:t> </a:t>
                </a:r>
                <a:r>
                  <a:rPr lang="da-DK" dirty="0" err="1" smtClean="0"/>
                  <a:t>Error</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i="1" smtClean="0">
                          <a:solidFill>
                            <a:schemeClr val="bg1">
                              <a:lumMod val="65000"/>
                            </a:schemeClr>
                          </a:solidFill>
                          <a:latin typeface="Cambria Math" panose="02040503050406030204" pitchFamily="18" charset="0"/>
                          <a:ea typeface="Cambria Math" panose="02040503050406030204" pitchFamily="18" charset="0"/>
                        </a:rPr>
                        <m:t>𝜎</m:t>
                      </m:r>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𝑦</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oMath>
                  </m:oMathPara>
                </a14:m>
                <a:endParaRPr lang="da-DK" dirty="0" smtClean="0">
                  <a:solidFill>
                    <a:schemeClr val="bg1">
                      <a:lumMod val="65000"/>
                    </a:schemeClr>
                  </a:solidFill>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sSup>
                        <m:sSupPr>
                          <m:ctrlPr>
                            <a:rPr lang="da-DK" b="0" i="1" smtClean="0">
                              <a:solidFill>
                                <a:schemeClr val="bg1">
                                  <a:lumMod val="65000"/>
                                </a:schemeClr>
                              </a:solidFill>
                              <a:latin typeface="Cambria Math"/>
                              <a:ea typeface="Cambria Math" panose="02040503050406030204" pitchFamily="18" charset="0"/>
                            </a:rPr>
                          </m:ctrlPr>
                        </m:sSupPr>
                        <m:e>
                          <m:r>
                            <a:rPr lang="da-DK" b="0" i="1" smtClean="0">
                              <a:solidFill>
                                <a:schemeClr val="bg1">
                                  <a:lumMod val="65000"/>
                                </a:schemeClr>
                              </a:solidFill>
                              <a:latin typeface="Cambria Math" panose="02040503050406030204" pitchFamily="18" charset="0"/>
                              <a:ea typeface="Cambria Math" panose="02040503050406030204" pitchFamily="18" charset="0"/>
                            </a:rPr>
                            <m:t>𝜎</m:t>
                          </m:r>
                        </m:e>
                        <m:sup>
                          <m:r>
                            <a:rPr lang="da-DK" b="0" i="1" smtClean="0">
                              <a:solidFill>
                                <a:schemeClr val="bg1">
                                  <a:lumMod val="65000"/>
                                </a:schemeClr>
                              </a:solidFill>
                              <a:latin typeface="Cambria Math" panose="02040503050406030204" pitchFamily="18" charset="0"/>
                              <a:ea typeface="Cambria Math" panose="02040503050406030204" pitchFamily="18" charset="0"/>
                            </a:rPr>
                            <m:t>′</m:t>
                          </m:r>
                        </m:sup>
                      </m:sSup>
                      <m:d>
                        <m:dPr>
                          <m:ctrlPr>
                            <a:rPr lang="da-DK" b="0" i="1" smtClean="0">
                              <a:solidFill>
                                <a:schemeClr val="bg1">
                                  <a:lumMod val="65000"/>
                                </a:schemeClr>
                              </a:solidFill>
                              <a:latin typeface="Cambria Math"/>
                              <a:ea typeface="Cambria Math" panose="02040503050406030204" pitchFamily="18" charset="0"/>
                            </a:rPr>
                          </m:ctrlPr>
                        </m:d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𝑧</m:t>
                              </m:r>
                            </m:e>
                            <m:sub>
                              <m:r>
                                <a:rPr lang="da-DK" b="0" i="1" smtClean="0">
                                  <a:solidFill>
                                    <a:schemeClr val="bg1">
                                      <a:lumMod val="65000"/>
                                    </a:schemeClr>
                                  </a:solidFill>
                                  <a:latin typeface="Cambria Math" panose="02040503050406030204" pitchFamily="18" charset="0"/>
                                  <a:ea typeface="Cambria Math" panose="02040503050406030204" pitchFamily="18" charset="0"/>
                                </a:rPr>
                                <m:t>𝑗</m:t>
                              </m:r>
                            </m:sub>
                          </m:sSub>
                        </m:e>
                      </m:d>
                      <m:nary>
                        <m:naryPr>
                          <m:chr m:val="∑"/>
                          <m:limLoc m:val="subSup"/>
                          <m:supHide m:val="on"/>
                          <m:ctrlPr>
                            <a:rPr lang="da-DK" b="0" i="1" smtClean="0">
                              <a:solidFill>
                                <a:schemeClr val="bg1">
                                  <a:lumMod val="65000"/>
                                </a:schemeClr>
                              </a:solidFill>
                              <a:latin typeface="Cambria Math"/>
                              <a:ea typeface="Cambria Math" panose="02040503050406030204" pitchFamily="18" charset="0"/>
                            </a:rPr>
                          </m:ctrlPr>
                        </m:naryPr>
                        <m:sub>
                          <m:r>
                            <m:rPr>
                              <m:brk m:alnAt="9"/>
                            </m:rPr>
                            <a:rPr lang="da-DK" b="0" i="1" smtClean="0">
                              <a:solidFill>
                                <a:schemeClr val="bg1">
                                  <a:lumMod val="65000"/>
                                </a:schemeClr>
                              </a:solidFill>
                              <a:latin typeface="Cambria Math" panose="02040503050406030204" pitchFamily="18" charset="0"/>
                              <a:ea typeface="Cambria Math" panose="02040503050406030204" pitchFamily="18" charset="0"/>
                            </a:rPr>
                            <m:t>𝑘</m:t>
                          </m:r>
                        </m:sub>
                        <m:sup/>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𝑘</m:t>
                              </m:r>
                            </m:sub>
                          </m:sSub>
                        </m:e>
                      </m:nary>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𝑘𝑗</m:t>
                          </m:r>
                        </m:sub>
                      </m:sSub>
                    </m:oMath>
                  </m:oMathPara>
                </a14:m>
                <a:endParaRPr lang="da-DK" dirty="0" smtClean="0"/>
              </a:p>
              <a:p>
                <a:pPr marL="500175" lvl="1" indent="-257175">
                  <a:buFont typeface="+mj-lt"/>
                  <a:buAutoNum type="arabicPeriod"/>
                </a:pPr>
                <a:r>
                  <a:rPr lang="da-DK" dirty="0" smtClean="0"/>
                  <a:t>Update </a:t>
                </a:r>
                <a:r>
                  <a:rPr lang="da-DK" dirty="0" err="1" smtClean="0"/>
                  <a:t>Weights</a:t>
                </a:r>
                <a:endParaRPr lang="da-DK" dirty="0" smtClean="0"/>
              </a:p>
              <a:p>
                <a:pPr marL="445500" lvl="2" indent="0">
                  <a:buNone/>
                </a:pPr>
                <a14:m>
                  <m:oMathPara xmlns:m="http://schemas.openxmlformats.org/officeDocument/2006/math">
                    <m:oMathParaPr>
                      <m:jc m:val="centerGroup"/>
                    </m:oMathParaPr>
                    <m:oMath xmlns:m="http://schemas.openxmlformats.org/officeDocument/2006/math">
                      <m:sSub>
                        <m:sSubPr>
                          <m:ctrlPr>
                            <a:rPr lang="da-DK" i="1" smtClean="0">
                              <a:solidFill>
                                <a:schemeClr val="bg1">
                                  <a:lumMod val="65000"/>
                                </a:schemeClr>
                              </a:solidFill>
                              <a:latin typeface="Cambria Math"/>
                            </a:rPr>
                          </m:ctrlPr>
                        </m:sSubPr>
                        <m:e>
                          <m:r>
                            <a:rPr lang="da-DK" b="0" i="1" smtClean="0">
                              <a:solidFill>
                                <a:schemeClr val="bg1">
                                  <a:lumMod val="65000"/>
                                </a:schemeClr>
                              </a:solidFill>
                              <a:latin typeface="Cambria Math" panose="02040503050406030204" pitchFamily="18" charset="0"/>
                            </a:rPr>
                            <m:t>𝑤</m:t>
                          </m:r>
                        </m:e>
                        <m:sub>
                          <m:r>
                            <a:rPr lang="da-DK" b="0" i="1" smtClean="0">
                              <a:solidFill>
                                <a:schemeClr val="bg1">
                                  <a:lumMod val="65000"/>
                                </a:schemeClr>
                              </a:solidFill>
                              <a:latin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𝛼</m:t>
                      </m:r>
                      <m:f>
                        <m:fPr>
                          <m:ctrlPr>
                            <a:rPr lang="da-DK" b="0" i="1" smtClean="0">
                              <a:solidFill>
                                <a:schemeClr val="bg1">
                                  <a:lumMod val="65000"/>
                                </a:schemeClr>
                              </a:solidFill>
                              <a:latin typeface="Cambria Math"/>
                              <a:ea typeface="Cambria Math" panose="02040503050406030204" pitchFamily="18" charset="0"/>
                            </a:rPr>
                          </m:ctrlPr>
                        </m:fPr>
                        <m:num>
                          <m:r>
                            <a:rPr lang="da-DK" b="0" i="1" smtClean="0">
                              <a:solidFill>
                                <a:schemeClr val="bg1">
                                  <a:lumMod val="65000"/>
                                </a:schemeClr>
                              </a:solidFill>
                              <a:latin typeface="Cambria Math" panose="02040503050406030204" pitchFamily="18" charset="0"/>
                              <a:ea typeface="Cambria Math" panose="02040503050406030204" pitchFamily="18" charset="0"/>
                            </a:rPr>
                            <m:t>𝜕</m:t>
                          </m:r>
                          <m:r>
                            <a:rPr lang="da-DK" b="0" i="1" smtClean="0">
                              <a:solidFill>
                                <a:schemeClr val="bg1">
                                  <a:lumMod val="65000"/>
                                </a:schemeClr>
                              </a:solidFill>
                              <a:latin typeface="Cambria Math" panose="02040503050406030204" pitchFamily="18" charset="0"/>
                              <a:ea typeface="Cambria Math" panose="02040503050406030204" pitchFamily="18" charset="0"/>
                            </a:rPr>
                            <m:t>𝐸</m:t>
                          </m:r>
                        </m:num>
                        <m:den>
                          <m:r>
                            <a:rPr lang="da-DK" b="0" i="1" smtClean="0">
                              <a:solidFill>
                                <a:schemeClr val="bg1">
                                  <a:lumMod val="65000"/>
                                </a:schemeClr>
                              </a:solidFill>
                              <a:latin typeface="Cambria Math" panose="02040503050406030204" pitchFamily="18" charset="0"/>
                              <a:ea typeface="Cambria Math" panose="02040503050406030204" pitchFamily="18" charset="0"/>
                            </a:rPr>
                            <m:t>𝜕</m:t>
                          </m:r>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den>
                      </m:f>
                    </m:oMath>
                  </m:oMathPara>
                </a14:m>
                <a:endParaRPr lang="da-DK" b="0" i="1" dirty="0" smtClean="0">
                  <a:solidFill>
                    <a:schemeClr val="bg1">
                      <a:lumMod val="65000"/>
                    </a:schemeClr>
                  </a:solidFill>
                  <a:latin typeface="Cambria Math" panose="02040503050406030204" pitchFamily="18" charset="0"/>
                  <a:ea typeface="Cambria Math" panose="02040503050406030204" pitchFamily="18" charset="0"/>
                </a:endParaRPr>
              </a:p>
              <a:p>
                <a:pPr marL="445500" lvl="2" indent="0">
                  <a:buNone/>
                </a:pPr>
                <a14:m>
                  <m:oMathPara xmlns:m="http://schemas.openxmlformats.org/officeDocument/2006/math">
                    <m:oMathParaPr>
                      <m:jc m:val="centerGroup"/>
                    </m:oMathParaPr>
                    <m:oMath xmlns:m="http://schemas.openxmlformats.org/officeDocument/2006/math">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 </m:t>
                          </m:r>
                        </m:e>
                        <m:sub>
                          <m:r>
                            <a:rPr lang="da-DK" b="0" i="1" smtClean="0">
                              <a:solidFill>
                                <a:schemeClr val="bg1">
                                  <a:lumMod val="65000"/>
                                </a:schemeClr>
                              </a:solidFill>
                              <a:latin typeface="Cambria Math" panose="02040503050406030204" pitchFamily="18" charset="0"/>
                              <a:ea typeface="Cambria Math" panose="02040503050406030204" pitchFamily="18" charset="0"/>
                            </a:rPr>
                            <m:t> </m:t>
                          </m:r>
                        </m:sub>
                      </m:sSub>
                      <m:r>
                        <a:rPr lang="da-DK" b="0" i="1" smtClean="0">
                          <a:solidFill>
                            <a:schemeClr val="bg1">
                              <a:lumMod val="65000"/>
                            </a:schemeClr>
                          </a:solidFill>
                          <a:latin typeface="Cambria Math" panose="02040503050406030204" pitchFamily="18" charset="0"/>
                          <a:ea typeface="Cambria Math" panose="02040503050406030204" pitchFamily="18" charset="0"/>
                        </a:rPr>
                        <m:t>     </m:t>
                      </m:r>
                      <m:r>
                        <a:rPr lang="da-DK" i="1">
                          <a:solidFill>
                            <a:schemeClr val="bg1">
                              <a:lumMod val="65000"/>
                            </a:schemeClr>
                          </a:solidFill>
                          <a:latin typeface="Cambria Math" panose="02040503050406030204" pitchFamily="18" charset="0"/>
                          <a:ea typeface="Cambria Math" panose="02040503050406030204" pitchFamily="18" charset="0"/>
                        </a:rPr>
                        <m:t>←</m:t>
                      </m:r>
                      <m:sSub>
                        <m:sSubPr>
                          <m:ctrlPr>
                            <a:rPr lang="da-DK" i="1">
                              <a:solidFill>
                                <a:schemeClr val="bg1">
                                  <a:lumMod val="65000"/>
                                </a:schemeClr>
                              </a:solidFill>
                              <a:latin typeface="Cambria Math"/>
                              <a:ea typeface="Cambria Math" panose="02040503050406030204" pitchFamily="18" charset="0"/>
                            </a:rPr>
                          </m:ctrlPr>
                        </m:sSubPr>
                        <m:e>
                          <m:r>
                            <a:rPr lang="da-DK" i="1">
                              <a:solidFill>
                                <a:schemeClr val="bg1">
                                  <a:lumMod val="65000"/>
                                </a:schemeClr>
                              </a:solidFill>
                              <a:latin typeface="Cambria Math" panose="02040503050406030204" pitchFamily="18" charset="0"/>
                              <a:ea typeface="Cambria Math" panose="02040503050406030204" pitchFamily="18" charset="0"/>
                            </a:rPr>
                            <m:t>𝑤</m:t>
                          </m:r>
                        </m:e>
                        <m:sub>
                          <m:r>
                            <a:rPr lang="da-DK" b="0" i="1" smtClean="0">
                              <a:solidFill>
                                <a:schemeClr val="bg1">
                                  <a:lumMod val="65000"/>
                                </a:schemeClr>
                              </a:solidFill>
                              <a:latin typeface="Cambria Math" panose="02040503050406030204" pitchFamily="18" charset="0"/>
                              <a:ea typeface="Cambria Math" panose="02040503050406030204" pitchFamily="18" charset="0"/>
                            </a:rPr>
                            <m:t>𝑖h</m:t>
                          </m:r>
                        </m:sub>
                      </m:sSub>
                      <m:r>
                        <a:rPr lang="da-DK" i="1">
                          <a:solidFill>
                            <a:schemeClr val="bg1">
                              <a:lumMod val="65000"/>
                            </a:schemeClr>
                          </a:solidFill>
                          <a:latin typeface="Cambria Math" panose="02040503050406030204" pitchFamily="18" charset="0"/>
                          <a:ea typeface="Cambria Math" panose="02040503050406030204" pitchFamily="18" charset="0"/>
                        </a:rPr>
                        <m:t>−</m:t>
                      </m:r>
                      <m:r>
                        <a:rPr lang="da-DK" i="1">
                          <a:solidFill>
                            <a:schemeClr val="bg1">
                              <a:lumMod val="65000"/>
                            </a:schemeClr>
                          </a:solidFill>
                          <a:latin typeface="Cambria Math" panose="02040503050406030204" pitchFamily="18" charset="0"/>
                          <a:ea typeface="Cambria Math" panose="02040503050406030204" pitchFamily="18" charset="0"/>
                        </a:rPr>
                        <m:t>𝛼</m:t>
                      </m:r>
                      <m:sSub>
                        <m:sSubPr>
                          <m:ctrlPr>
                            <a:rPr lang="da-DK" b="0" i="1" smtClean="0">
                              <a:solidFill>
                                <a:schemeClr val="bg1">
                                  <a:lumMod val="65000"/>
                                </a:schemeClr>
                              </a:solidFill>
                              <a:latin typeface="Cambria Math"/>
                              <a:ea typeface="Cambria Math" panose="02040503050406030204" pitchFamily="18" charset="0"/>
                            </a:rPr>
                          </m:ctrlPr>
                        </m:sSubPr>
                        <m:e>
                          <m:sSub>
                            <m:sSubPr>
                              <m:ctrlPr>
                                <a:rPr lang="da-DK" b="0" i="1" smtClean="0">
                                  <a:solidFill>
                                    <a:schemeClr val="bg1">
                                      <a:lumMod val="65000"/>
                                    </a:schemeClr>
                                  </a:solidFill>
                                  <a:latin typeface="Cambria Math"/>
                                  <a:ea typeface="Cambria Math" panose="02040503050406030204" pitchFamily="18" charset="0"/>
                                </a:rPr>
                              </m:ctrlPr>
                            </m:sSubPr>
                            <m:e>
                              <m:r>
                                <a:rPr lang="da-DK" b="0" i="1" smtClean="0">
                                  <a:solidFill>
                                    <a:schemeClr val="bg1">
                                      <a:lumMod val="65000"/>
                                    </a:schemeClr>
                                  </a:solidFill>
                                  <a:latin typeface="Cambria Math" panose="02040503050406030204" pitchFamily="18" charset="0"/>
                                  <a:ea typeface="Cambria Math" panose="02040503050406030204" pitchFamily="18" charset="0"/>
                                </a:rPr>
                                <m:t>𝑎</m:t>
                              </m:r>
                            </m:e>
                            <m:sub>
                              <m:r>
                                <a:rPr lang="da-DK" b="0" i="1" smtClean="0">
                                  <a:solidFill>
                                    <a:schemeClr val="bg1">
                                      <a:lumMod val="65000"/>
                                    </a:schemeClr>
                                  </a:solidFill>
                                  <a:latin typeface="Cambria Math" panose="02040503050406030204" pitchFamily="18" charset="0"/>
                                  <a:ea typeface="Cambria Math" panose="02040503050406030204" pitchFamily="18" charset="0"/>
                                </a:rPr>
                                <m:t>h</m:t>
                              </m:r>
                            </m:sub>
                          </m:sSub>
                          <m:r>
                            <a:rPr lang="da-DK" i="1">
                              <a:solidFill>
                                <a:schemeClr val="bg1">
                                  <a:lumMod val="65000"/>
                                </a:schemeClr>
                              </a:solidFill>
                              <a:latin typeface="Cambria Math" panose="02040503050406030204" pitchFamily="18" charset="0"/>
                              <a:ea typeface="Cambria Math" panose="02040503050406030204" pitchFamily="18" charset="0"/>
                            </a:rPr>
                            <m:t>𝛿</m:t>
                          </m:r>
                        </m:e>
                        <m:sub>
                          <m:r>
                            <a:rPr lang="da-DK" b="0" i="1" smtClean="0">
                              <a:solidFill>
                                <a:schemeClr val="bg1">
                                  <a:lumMod val="65000"/>
                                </a:schemeClr>
                              </a:solidFill>
                              <a:latin typeface="Cambria Math" panose="02040503050406030204" pitchFamily="18" charset="0"/>
                              <a:ea typeface="Cambria Math" panose="02040503050406030204" pitchFamily="18" charset="0"/>
                            </a:rPr>
                            <m:t>𝑖</m:t>
                          </m:r>
                        </m:sub>
                      </m:sSub>
                    </m:oMath>
                  </m:oMathPara>
                </a14:m>
                <a:endParaRPr lang="da-DK" dirty="0" smtClean="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412573" y="1817275"/>
                <a:ext cx="4038532" cy="4390792"/>
              </a:xfrm>
              <a:blipFill rotWithShape="0">
                <a:blip r:embed="rId3"/>
                <a:stretch>
                  <a:fillRect l="-604"/>
                </a:stretch>
              </a:blipFill>
            </p:spPr>
            <p:txBody>
              <a:bodyPr/>
              <a:lstStyle/>
              <a:p>
                <a:r>
                  <a:rPr lang="en-GB">
                    <a:noFill/>
                  </a:rPr>
                  <a:t> </a:t>
                </a:r>
              </a:p>
            </p:txBody>
          </p:sp>
        </mc:Fallback>
      </mc:AlternateContent>
      <p:pic>
        <p:nvPicPr>
          <p:cNvPr id="5" name="Pladsholder til indhold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349087" y="2340071"/>
            <a:ext cx="4064420" cy="3345201"/>
          </a:xfrm>
        </p:spPr>
      </p:pic>
      <mc:AlternateContent xmlns:mc="http://schemas.openxmlformats.org/markup-compatibility/2006" xmlns:a14="http://schemas.microsoft.com/office/drawing/2010/main">
        <mc:Choice Requires="a14">
          <p:sp>
            <p:nvSpPr>
              <p:cNvPr id="15" name="Tekstfelt 14"/>
              <p:cNvSpPr txBox="1"/>
              <p:nvPr/>
            </p:nvSpPr>
            <p:spPr>
              <a:xfrm>
                <a:off x="5684467" y="2987066"/>
                <a:ext cx="287707"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b="1" i="1" smtClean="0">
                              <a:solidFill>
                                <a:schemeClr val="accent5"/>
                              </a:solidFill>
                              <a:latin typeface="Cambria Math"/>
                            </a:rPr>
                          </m:ctrlPr>
                        </m:sSubPr>
                        <m:e>
                          <m:r>
                            <a:rPr lang="da-DK" sz="1350" b="1" i="1">
                              <a:solidFill>
                                <a:schemeClr val="accent5"/>
                              </a:solidFill>
                              <a:latin typeface="Cambria Math" panose="02040503050406030204" pitchFamily="18" charset="0"/>
                            </a:rPr>
                            <m:t>𝒘</m:t>
                          </m:r>
                        </m:e>
                        <m:sub>
                          <m:r>
                            <a:rPr lang="da-DK" sz="1350" b="1" i="1">
                              <a:solidFill>
                                <a:schemeClr val="accent5"/>
                              </a:solidFill>
                              <a:latin typeface="Cambria Math" panose="02040503050406030204" pitchFamily="18" charset="0"/>
                            </a:rPr>
                            <m:t>𝒋𝒊</m:t>
                          </m:r>
                        </m:sub>
                      </m:sSub>
                    </m:oMath>
                  </m:oMathPara>
                </a14:m>
                <a:endParaRPr lang="en-US" sz="1350" b="1" dirty="0">
                  <a:solidFill>
                    <a:schemeClr val="accent5"/>
                  </a:solidFill>
                </a:endParaRPr>
              </a:p>
            </p:txBody>
          </p:sp>
        </mc:Choice>
        <mc:Fallback xmlns="">
          <p:sp>
            <p:nvSpPr>
              <p:cNvPr id="15" name="Tekstfelt 14"/>
              <p:cNvSpPr txBox="1">
                <a:spLocks noRot="1" noChangeAspect="1" noMove="1" noResize="1" noEditPoints="1" noAdjustHandles="1" noChangeArrowheads="1" noChangeShapeType="1" noTextEdit="1"/>
              </p:cNvSpPr>
              <p:nvPr/>
            </p:nvSpPr>
            <p:spPr>
              <a:xfrm>
                <a:off x="5684467" y="2987066"/>
                <a:ext cx="287707" cy="227370"/>
              </a:xfrm>
              <a:prstGeom prst="rect">
                <a:avLst/>
              </a:prstGeom>
              <a:blipFill rotWithShape="0">
                <a:blip r:embed="rId5"/>
                <a:stretch>
                  <a:fillRect l="-6250" r="-6250" b="-270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kstfelt 15"/>
              <p:cNvSpPr txBox="1"/>
              <p:nvPr/>
            </p:nvSpPr>
            <p:spPr>
              <a:xfrm>
                <a:off x="6815810" y="3291926"/>
                <a:ext cx="318164" cy="22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a-DK" sz="1350" b="1" i="1" smtClean="0">
                              <a:solidFill>
                                <a:schemeClr val="accent5"/>
                              </a:solidFill>
                              <a:latin typeface="Cambria Math"/>
                            </a:rPr>
                          </m:ctrlPr>
                        </m:sSubPr>
                        <m:e>
                          <m:r>
                            <a:rPr lang="da-DK" sz="1350" b="1" i="1">
                              <a:solidFill>
                                <a:schemeClr val="accent5"/>
                              </a:solidFill>
                              <a:latin typeface="Cambria Math" panose="02040503050406030204" pitchFamily="18" charset="0"/>
                            </a:rPr>
                            <m:t>𝒘</m:t>
                          </m:r>
                        </m:e>
                        <m:sub>
                          <m:r>
                            <a:rPr lang="da-DK" sz="1350" b="1" i="1">
                              <a:solidFill>
                                <a:schemeClr val="accent5"/>
                              </a:solidFill>
                              <a:latin typeface="Cambria Math" panose="02040503050406030204" pitchFamily="18" charset="0"/>
                            </a:rPr>
                            <m:t>𝒌𝒋</m:t>
                          </m:r>
                        </m:sub>
                      </m:sSub>
                    </m:oMath>
                  </m:oMathPara>
                </a14:m>
                <a:endParaRPr lang="en-US" sz="1350" b="1" dirty="0">
                  <a:solidFill>
                    <a:schemeClr val="accent5"/>
                  </a:solidFill>
                </a:endParaRPr>
              </a:p>
            </p:txBody>
          </p:sp>
        </mc:Choice>
        <mc:Fallback xmlns="">
          <p:sp>
            <p:nvSpPr>
              <p:cNvPr id="16" name="Tekstfelt 15"/>
              <p:cNvSpPr txBox="1">
                <a:spLocks noRot="1" noChangeAspect="1" noMove="1" noResize="1" noEditPoints="1" noAdjustHandles="1" noChangeArrowheads="1" noChangeShapeType="1" noTextEdit="1"/>
              </p:cNvSpPr>
              <p:nvPr/>
            </p:nvSpPr>
            <p:spPr>
              <a:xfrm>
                <a:off x="6815810" y="3291926"/>
                <a:ext cx="318164" cy="227370"/>
              </a:xfrm>
              <a:prstGeom prst="rect">
                <a:avLst/>
              </a:prstGeom>
              <a:blipFill rotWithShape="0">
                <a:blip r:embed="rId6"/>
                <a:stretch>
                  <a:fillRect l="-5769" r="-7692" b="-27027"/>
                </a:stretch>
              </a:blipFill>
            </p:spPr>
            <p:txBody>
              <a:bodyPr/>
              <a:lstStyle/>
              <a:p>
                <a:r>
                  <a:rPr lang="en-GB">
                    <a:noFill/>
                  </a:rPr>
                  <a:t> </a:t>
                </a:r>
              </a:p>
            </p:txBody>
          </p:sp>
        </mc:Fallback>
      </mc:AlternateContent>
      <p:sp>
        <p:nvSpPr>
          <p:cNvPr id="18" name="Højrepil 17"/>
          <p:cNvSpPr/>
          <p:nvPr/>
        </p:nvSpPr>
        <p:spPr>
          <a:xfrm rot="10800000">
            <a:off x="2556765" y="5044160"/>
            <a:ext cx="379141" cy="1895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622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pPr>
              <a:buFont typeface="Wingdings" panose="05000000000000000000" pitchFamily="2" charset="2"/>
              <a:buChar char="ü"/>
            </a:pPr>
            <a:r>
              <a:rPr lang="da-DK" dirty="0" err="1" smtClean="0">
                <a:solidFill>
                  <a:schemeClr val="accent3">
                    <a:lumMod val="40000"/>
                    <a:lumOff val="60000"/>
                  </a:schemeClr>
                </a:solidFill>
              </a:rPr>
              <a:t>Related</a:t>
            </a:r>
            <a:r>
              <a:rPr lang="da-DK" dirty="0" smtClean="0">
                <a:solidFill>
                  <a:schemeClr val="accent3">
                    <a:lumMod val="40000"/>
                    <a:lumOff val="60000"/>
                  </a:schemeClr>
                </a:solidFill>
              </a:rPr>
              <a:t> Work</a:t>
            </a:r>
          </a:p>
          <a:p>
            <a:r>
              <a:rPr lang="da-DK" dirty="0" smtClean="0">
                <a:solidFill>
                  <a:schemeClr val="accent1"/>
                </a:solidFill>
              </a:rPr>
              <a:t>Methods</a:t>
            </a:r>
          </a:p>
          <a:p>
            <a:pPr lvl="1">
              <a:buFont typeface="Wingdings" panose="05000000000000000000" pitchFamily="2" charset="2"/>
              <a:buChar char="ü"/>
            </a:pPr>
            <a:r>
              <a:rPr lang="da-DK" dirty="0" smtClean="0">
                <a:solidFill>
                  <a:schemeClr val="accent3">
                    <a:lumMod val="40000"/>
                    <a:lumOff val="60000"/>
                  </a:schemeClr>
                </a:solidFill>
              </a:rPr>
              <a:t>Neural Networks (</a:t>
            </a:r>
            <a:r>
              <a:rPr lang="da-DK" dirty="0" err="1" smtClean="0">
                <a:solidFill>
                  <a:schemeClr val="accent3">
                    <a:lumMod val="40000"/>
                    <a:lumOff val="60000"/>
                  </a:schemeClr>
                </a:solidFill>
              </a:rPr>
              <a:t>Supervised</a:t>
            </a:r>
            <a:r>
              <a:rPr lang="da-DK" dirty="0" smtClean="0">
                <a:solidFill>
                  <a:schemeClr val="accent3">
                    <a:lumMod val="40000"/>
                    <a:lumOff val="60000"/>
                  </a:schemeClr>
                </a:solidFill>
              </a:rPr>
              <a:t> Learning)</a:t>
            </a:r>
          </a:p>
          <a:p>
            <a:pPr lvl="1"/>
            <a:r>
              <a:rPr lang="da-DK" dirty="0" err="1" smtClean="0">
                <a:solidFill>
                  <a:schemeClr val="accent1"/>
                </a:solidFill>
              </a:rPr>
              <a:t>Reinforcement</a:t>
            </a:r>
            <a:r>
              <a:rPr lang="da-DK" dirty="0" smtClean="0">
                <a:solidFill>
                  <a:schemeClr val="accent1"/>
                </a:solidFill>
              </a:rPr>
              <a:t> Learning</a:t>
            </a:r>
          </a:p>
          <a:p>
            <a:r>
              <a:rPr lang="da-DK" dirty="0" smtClean="0">
                <a:solidFill>
                  <a:schemeClr val="accent1"/>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3862519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r>
              <a:rPr lang="da-DK" dirty="0" err="1" smtClean="0">
                <a:solidFill>
                  <a:schemeClr val="accent1"/>
                </a:solidFill>
              </a:rPr>
              <a:t>Introduction</a:t>
            </a:r>
            <a:endParaRPr lang="da-DK" dirty="0" smtClean="0">
              <a:solidFill>
                <a:schemeClr val="accent1"/>
              </a:solidFill>
            </a:endParaRPr>
          </a:p>
          <a:p>
            <a:r>
              <a:rPr lang="da-DK" dirty="0" err="1" smtClean="0">
                <a:solidFill>
                  <a:schemeClr val="accent1"/>
                </a:solidFill>
              </a:rPr>
              <a:t>Related</a:t>
            </a:r>
            <a:r>
              <a:rPr lang="da-DK" dirty="0" smtClean="0">
                <a:solidFill>
                  <a:schemeClr val="accent1"/>
                </a:solidFill>
              </a:rPr>
              <a:t> Work</a:t>
            </a:r>
          </a:p>
          <a:p>
            <a:r>
              <a:rPr lang="da-DK" dirty="0" smtClean="0">
                <a:solidFill>
                  <a:schemeClr val="accent1"/>
                </a:solidFill>
              </a:rPr>
              <a:t>Methods</a:t>
            </a:r>
          </a:p>
          <a:p>
            <a:r>
              <a:rPr lang="da-DK" dirty="0" smtClean="0">
                <a:solidFill>
                  <a:schemeClr val="accent1"/>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14317861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smtClean="0"/>
              <a:t/>
            </a:r>
            <a:br>
              <a:rPr lang="da-DK" dirty="0" smtClean="0"/>
            </a:br>
            <a:r>
              <a:rPr lang="da-DK" dirty="0" err="1" smtClean="0"/>
              <a:t>Reinforcement</a:t>
            </a:r>
            <a:r>
              <a:rPr lang="da-DK" dirty="0" smtClean="0"/>
              <a:t> Learning</a:t>
            </a:r>
            <a:endParaRPr lang="en-US" dirty="0"/>
          </a:p>
        </p:txBody>
      </p:sp>
      <p:pic>
        <p:nvPicPr>
          <p:cNvPr id="4" name="Pladsholder til indhol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9472" y="2823364"/>
            <a:ext cx="7005057" cy="2335019"/>
          </a:xfrm>
        </p:spPr>
      </p:pic>
      <p:pic>
        <p:nvPicPr>
          <p:cNvPr id="5" name="Billed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09" y="5158383"/>
            <a:ext cx="4301981" cy="434181"/>
          </a:xfrm>
          <a:prstGeom prst="rect">
            <a:avLst/>
          </a:prstGeom>
        </p:spPr>
      </p:pic>
      <p:sp>
        <p:nvSpPr>
          <p:cNvPr id="6" name="Pladsholder til tekst 2"/>
          <p:cNvSpPr txBox="1">
            <a:spLocks/>
          </p:cNvSpPr>
          <p:nvPr/>
        </p:nvSpPr>
        <p:spPr>
          <a:xfrm>
            <a:off x="435895" y="2144218"/>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350" dirty="0">
                <a:solidFill>
                  <a:schemeClr val="accent2"/>
                </a:solidFill>
              </a:rPr>
              <a:t>Agent-Environment </a:t>
            </a:r>
            <a:r>
              <a:rPr lang="da-DK" sz="1350" dirty="0" err="1">
                <a:solidFill>
                  <a:schemeClr val="accent2"/>
                </a:solidFill>
              </a:rPr>
              <a:t>Interaction</a:t>
            </a:r>
            <a:r>
              <a:rPr lang="da-DK" sz="1350" dirty="0">
                <a:solidFill>
                  <a:schemeClr val="accent2"/>
                </a:solidFill>
              </a:rPr>
              <a:t> in </a:t>
            </a:r>
            <a:r>
              <a:rPr lang="da-DK" sz="1350" dirty="0" err="1">
                <a:solidFill>
                  <a:schemeClr val="accent2"/>
                </a:solidFill>
              </a:rPr>
              <a:t>Reinforcement</a:t>
            </a:r>
            <a:r>
              <a:rPr lang="da-DK" sz="1350" dirty="0">
                <a:solidFill>
                  <a:schemeClr val="accent2"/>
                </a:solidFill>
              </a:rPr>
              <a:t> Learning</a:t>
            </a:r>
            <a:endParaRPr lang="en-US" sz="1350" dirty="0">
              <a:solidFill>
                <a:schemeClr val="accent2"/>
              </a:solidFill>
            </a:endParaRPr>
          </a:p>
        </p:txBody>
      </p:sp>
    </p:spTree>
    <p:extLst>
      <p:ext uri="{BB962C8B-B14F-4D97-AF65-F5344CB8AC3E}">
        <p14:creationId xmlns:p14="http://schemas.microsoft.com/office/powerpoint/2010/main" val="9904415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smtClean="0"/>
              <a:t/>
            </a:r>
            <a:br>
              <a:rPr lang="da-DK" dirty="0" smtClean="0"/>
            </a:br>
            <a:r>
              <a:rPr lang="da-DK" dirty="0" err="1" smtClean="0"/>
              <a:t>Reinforcement</a:t>
            </a:r>
            <a:r>
              <a:rPr lang="da-DK" dirty="0" smtClean="0"/>
              <a:t> Learning</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idx="1"/>
              </p:nvPr>
            </p:nvSpPr>
            <p:spPr/>
            <p:txBody>
              <a:bodyPr>
                <a:normAutofit lnSpcReduction="10000"/>
              </a:bodyPr>
              <a:lstStyle/>
              <a:p>
                <a:r>
                  <a:rPr lang="da-DK" dirty="0" err="1" smtClean="0">
                    <a:solidFill>
                      <a:schemeClr val="accent2"/>
                    </a:solidFill>
                  </a:rPr>
                  <a:t>Policies</a:t>
                </a:r>
                <a:endParaRPr lang="da-DK" dirty="0" smtClean="0">
                  <a:solidFill>
                    <a:schemeClr val="accent2"/>
                  </a:solidFill>
                </a:endParaRPr>
              </a:p>
              <a:p>
                <a:pPr lvl="1"/>
                <a:r>
                  <a:rPr lang="da-DK" dirty="0" err="1" smtClean="0"/>
                  <a:t>Strategy</a:t>
                </a:r>
                <a:r>
                  <a:rPr lang="da-DK" dirty="0" smtClean="0"/>
                  <a:t> </a:t>
                </a:r>
                <a:r>
                  <a:rPr lang="da-DK" dirty="0" err="1" smtClean="0"/>
                  <a:t>which</a:t>
                </a:r>
                <a:r>
                  <a:rPr lang="da-DK" dirty="0" smtClean="0"/>
                  <a:t> </a:t>
                </a:r>
                <a:r>
                  <a:rPr lang="da-DK" dirty="0" err="1" smtClean="0"/>
                  <a:t>tells</a:t>
                </a:r>
                <a:r>
                  <a:rPr lang="da-DK" dirty="0" smtClean="0"/>
                  <a:t> the agent </a:t>
                </a:r>
                <a:r>
                  <a:rPr lang="da-DK" dirty="0" err="1" smtClean="0"/>
                  <a:t>which</a:t>
                </a:r>
                <a:r>
                  <a:rPr lang="da-DK" dirty="0" smtClean="0"/>
                  <a:t> action is </a:t>
                </a:r>
                <a:r>
                  <a:rPr lang="da-DK" dirty="0" err="1" smtClean="0"/>
                  <a:t>best</a:t>
                </a:r>
                <a:r>
                  <a:rPr lang="da-DK" dirty="0" smtClean="0"/>
                  <a:t> to </a:t>
                </a:r>
                <a:r>
                  <a:rPr lang="da-DK" dirty="0" err="1" smtClean="0"/>
                  <a:t>take</a:t>
                </a:r>
                <a:r>
                  <a:rPr lang="da-DK" dirty="0" smtClean="0"/>
                  <a:t> in all situations</a:t>
                </a:r>
              </a:p>
              <a:p>
                <a:pPr lvl="1"/>
                <a:r>
                  <a:rPr lang="da-DK" dirty="0"/>
                  <a:t>Mapping: </a:t>
                </a:r>
                <a:r>
                  <a:rPr lang="da-DK" i="1" dirty="0" err="1"/>
                  <a:t>state</a:t>
                </a:r>
                <a:r>
                  <a:rPr lang="da-DK" dirty="0"/>
                  <a:t> </a:t>
                </a:r>
                <a14:m>
                  <m:oMath xmlns:m="http://schemas.openxmlformats.org/officeDocument/2006/math">
                    <m:r>
                      <a:rPr lang="da-DK" i="1">
                        <a:latin typeface="Cambria Math" panose="02040503050406030204" pitchFamily="18" charset="0"/>
                        <a:ea typeface="Cambria Math" panose="02040503050406030204" pitchFamily="18" charset="0"/>
                      </a:rPr>
                      <m:t>→</m:t>
                    </m:r>
                  </m:oMath>
                </a14:m>
                <a:r>
                  <a:rPr lang="da-DK" dirty="0"/>
                  <a:t> </a:t>
                </a:r>
                <a:r>
                  <a:rPr lang="da-DK" i="1" dirty="0" smtClean="0"/>
                  <a:t>action</a:t>
                </a:r>
              </a:p>
              <a:p>
                <a:r>
                  <a:rPr lang="da-DK" dirty="0" err="1" smtClean="0">
                    <a:solidFill>
                      <a:schemeClr val="accent2"/>
                    </a:solidFill>
                  </a:rPr>
                  <a:t>Reward</a:t>
                </a:r>
                <a:r>
                  <a:rPr lang="da-DK" dirty="0" smtClean="0">
                    <a:solidFill>
                      <a:schemeClr val="accent2"/>
                    </a:solidFill>
                  </a:rPr>
                  <a:t> </a:t>
                </a:r>
                <a:r>
                  <a:rPr lang="da-DK" dirty="0" err="1" smtClean="0">
                    <a:solidFill>
                      <a:schemeClr val="accent2"/>
                    </a:solidFill>
                  </a:rPr>
                  <a:t>Function</a:t>
                </a:r>
                <a:endParaRPr lang="da-DK" dirty="0" smtClean="0">
                  <a:solidFill>
                    <a:schemeClr val="accent2"/>
                  </a:solidFill>
                </a:endParaRPr>
              </a:p>
              <a:p>
                <a:pPr lvl="1"/>
                <a:r>
                  <a:rPr lang="da-DK" dirty="0" err="1" smtClean="0">
                    <a:solidFill>
                      <a:schemeClr val="tx2"/>
                    </a:solidFill>
                  </a:rPr>
                  <a:t>Defines</a:t>
                </a:r>
                <a:r>
                  <a:rPr lang="da-DK" dirty="0" smtClean="0">
                    <a:solidFill>
                      <a:schemeClr val="tx2"/>
                    </a:solidFill>
                  </a:rPr>
                  <a:t> </a:t>
                </a:r>
                <a:r>
                  <a:rPr lang="da-DK" dirty="0" err="1" smtClean="0">
                    <a:solidFill>
                      <a:schemeClr val="tx2"/>
                    </a:solidFill>
                  </a:rPr>
                  <a:t>goals</a:t>
                </a:r>
                <a:r>
                  <a:rPr lang="da-DK" dirty="0" smtClean="0">
                    <a:solidFill>
                      <a:schemeClr val="tx2"/>
                    </a:solidFill>
                  </a:rPr>
                  <a:t> </a:t>
                </a:r>
              </a:p>
              <a:p>
                <a:pPr lvl="1"/>
                <a:r>
                  <a:rPr lang="da-DK" dirty="0" err="1" smtClean="0">
                    <a:solidFill>
                      <a:schemeClr val="tx2"/>
                    </a:solidFill>
                  </a:rPr>
                  <a:t>Mapping</a:t>
                </a:r>
                <a:r>
                  <a:rPr lang="da-DK" dirty="0" smtClean="0">
                    <a:solidFill>
                      <a:schemeClr val="tx2"/>
                    </a:solidFill>
                  </a:rPr>
                  <a:t>: </a:t>
                </a:r>
                <a:r>
                  <a:rPr lang="da-DK" i="1" dirty="0" err="1" smtClean="0">
                    <a:solidFill>
                      <a:schemeClr val="tx2"/>
                    </a:solidFill>
                  </a:rPr>
                  <a:t>state</a:t>
                </a:r>
                <a:r>
                  <a:rPr lang="da-DK" dirty="0" smtClean="0">
                    <a:solidFill>
                      <a:schemeClr val="tx2"/>
                    </a:solidFill>
                  </a:rPr>
                  <a:t> </a:t>
                </a:r>
                <a14:m>
                  <m:oMath xmlns:m="http://schemas.openxmlformats.org/officeDocument/2006/math">
                    <m:r>
                      <a:rPr lang="da-DK" i="1" smtClean="0">
                        <a:solidFill>
                          <a:schemeClr val="tx2"/>
                        </a:solidFill>
                        <a:latin typeface="Cambria Math" panose="02040503050406030204" pitchFamily="18" charset="0"/>
                        <a:ea typeface="Cambria Math" panose="02040503050406030204" pitchFamily="18" charset="0"/>
                      </a:rPr>
                      <m:t>→</m:t>
                    </m:r>
                  </m:oMath>
                </a14:m>
                <a:r>
                  <a:rPr lang="da-DK" dirty="0" smtClean="0">
                    <a:solidFill>
                      <a:schemeClr val="tx2"/>
                    </a:solidFill>
                  </a:rPr>
                  <a:t> </a:t>
                </a:r>
                <a:r>
                  <a:rPr lang="da-DK" i="1" dirty="0" smtClean="0">
                    <a:solidFill>
                      <a:schemeClr val="tx2"/>
                    </a:solidFill>
                  </a:rPr>
                  <a:t>reward</a:t>
                </a:r>
                <a:endParaRPr lang="da-DK" i="1" dirty="0" smtClean="0"/>
              </a:p>
              <a:p>
                <a:r>
                  <a:rPr lang="da-DK" dirty="0" smtClean="0">
                    <a:solidFill>
                      <a:schemeClr val="accent2"/>
                    </a:solidFill>
                  </a:rPr>
                  <a:t>Value </a:t>
                </a:r>
                <a:r>
                  <a:rPr lang="da-DK" dirty="0" err="1" smtClean="0">
                    <a:solidFill>
                      <a:schemeClr val="accent2"/>
                    </a:solidFill>
                  </a:rPr>
                  <a:t>Functions</a:t>
                </a:r>
                <a:endParaRPr lang="da-DK" dirty="0" smtClean="0">
                  <a:solidFill>
                    <a:schemeClr val="accent2"/>
                  </a:solidFill>
                </a:endParaRPr>
              </a:p>
              <a:p>
                <a:pPr lvl="1"/>
                <a:r>
                  <a:rPr lang="da-DK" dirty="0" err="1" smtClean="0"/>
                  <a:t>Prediction</a:t>
                </a:r>
                <a:r>
                  <a:rPr lang="da-DK" dirty="0" smtClean="0"/>
                  <a:t> of </a:t>
                </a:r>
                <a:r>
                  <a:rPr lang="da-DK" dirty="0" err="1" smtClean="0"/>
                  <a:t>rewards</a:t>
                </a:r>
                <a:endParaRPr lang="da-DK" dirty="0" smtClean="0"/>
              </a:p>
              <a:p>
                <a:pPr lvl="1"/>
                <a:r>
                  <a:rPr lang="da-DK" dirty="0" err="1" smtClean="0"/>
                  <a:t>Mapping</a:t>
                </a:r>
                <a:r>
                  <a:rPr lang="da-DK" dirty="0" smtClean="0"/>
                  <a:t>: </a:t>
                </a:r>
                <a:r>
                  <a:rPr lang="da-DK" i="1" dirty="0" err="1" smtClean="0"/>
                  <a:t>state</a:t>
                </a:r>
                <a:r>
                  <a:rPr lang="da-DK" dirty="0" smtClean="0"/>
                  <a:t> </a:t>
                </a:r>
                <a14:m>
                  <m:oMath xmlns:m="http://schemas.openxmlformats.org/officeDocument/2006/math">
                    <m:r>
                      <a:rPr lang="da-DK" i="1" smtClean="0">
                        <a:latin typeface="Cambria Math" panose="02040503050406030204" pitchFamily="18" charset="0"/>
                        <a:ea typeface="Cambria Math" panose="02040503050406030204" pitchFamily="18" charset="0"/>
                      </a:rPr>
                      <m:t>→</m:t>
                    </m:r>
                  </m:oMath>
                </a14:m>
                <a:r>
                  <a:rPr lang="da-DK" dirty="0" smtClean="0"/>
                  <a:t> </a:t>
                </a:r>
                <a:r>
                  <a:rPr lang="da-DK" i="1" dirty="0" smtClean="0"/>
                  <a:t>value</a:t>
                </a:r>
              </a:p>
              <a:p>
                <a:pPr lvl="1"/>
                <a:r>
                  <a:rPr lang="da-DK" dirty="0" err="1" smtClean="0"/>
                  <a:t>Used</a:t>
                </a:r>
                <a:r>
                  <a:rPr lang="da-DK" dirty="0" smtClean="0"/>
                  <a:t> to </a:t>
                </a:r>
                <a:r>
                  <a:rPr lang="da-DK" dirty="0" err="1" smtClean="0"/>
                  <a:t>determine</a:t>
                </a:r>
                <a:r>
                  <a:rPr lang="da-DK" dirty="0" smtClean="0"/>
                  <a:t> policy</a:t>
                </a:r>
              </a:p>
            </p:txBody>
          </p:sp>
        </mc:Choice>
        <mc:Fallback xmlns="">
          <p:sp>
            <p:nvSpPr>
              <p:cNvPr id="3" name="Pladsholder til indhold 2"/>
              <p:cNvSpPr>
                <a:spLocks noGrp="1" noRot="1" noChangeAspect="1" noMove="1" noResize="1" noEditPoints="1" noAdjustHandles="1" noChangeArrowheads="1" noChangeShapeType="1" noTextEdit="1"/>
              </p:cNvSpPr>
              <p:nvPr>
                <p:ph idx="1"/>
              </p:nvPr>
            </p:nvSpPr>
            <p:spPr>
              <a:blipFill rotWithShape="0">
                <a:blip r:embed="rId3"/>
                <a:stretch>
                  <a:fillRect l="-305" b="-503"/>
                </a:stretch>
              </a:blipFill>
            </p:spPr>
            <p:txBody>
              <a:bodyPr/>
              <a:lstStyle/>
              <a:p>
                <a:r>
                  <a:rPr lang="en-GB">
                    <a:noFill/>
                  </a:rPr>
                  <a:t> </a:t>
                </a:r>
              </a:p>
            </p:txBody>
          </p:sp>
        </mc:Fallback>
      </mc:AlternateContent>
    </p:spTree>
    <p:extLst>
      <p:ext uri="{BB962C8B-B14F-4D97-AF65-F5344CB8AC3E}">
        <p14:creationId xmlns:p14="http://schemas.microsoft.com/office/powerpoint/2010/main" val="1613385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err="1"/>
              <a:t>Reinforcement</a:t>
            </a:r>
            <a:r>
              <a:rPr lang="da-DK" dirty="0"/>
              <a:t> Learning</a:t>
            </a:r>
            <a:endParaRPr lang="en-US" dirty="0"/>
          </a:p>
        </p:txBody>
      </p:sp>
      <mc:AlternateContent xmlns:mc="http://schemas.openxmlformats.org/markup-compatibility/2006" xmlns:a14="http://schemas.microsoft.com/office/drawing/2010/main">
        <mc:Choice Requires="a14">
          <p:sp>
            <p:nvSpPr>
              <p:cNvPr id="3" name="Pladsholder til tekst 2"/>
              <p:cNvSpPr>
                <a:spLocks noGrp="1"/>
              </p:cNvSpPr>
              <p:nvPr>
                <p:ph type="body" idx="1"/>
              </p:nvPr>
            </p:nvSpPr>
            <p:spPr>
              <a:xfrm>
                <a:off x="1472435" y="2099225"/>
                <a:ext cx="4044952" cy="402004"/>
              </a:xfrm>
            </p:spPr>
            <p:txBody>
              <a:bodyPr/>
              <a:lstStyle/>
              <a:p>
                <a:pPr algn="ctr"/>
                <a:r>
                  <a:rPr lang="da-DK" dirty="0" smtClean="0"/>
                  <a:t>State-Value </a:t>
                </a:r>
                <a:r>
                  <a:rPr lang="da-DK" dirty="0" err="1" smtClean="0"/>
                  <a:t>Function</a:t>
                </a:r>
                <a:r>
                  <a:rPr lang="da-DK" dirty="0" smtClean="0"/>
                  <a:t> </a:t>
                </a:r>
                <a14:m>
                  <m:oMath xmlns:m="http://schemas.openxmlformats.org/officeDocument/2006/math">
                    <m:r>
                      <a:rPr lang="da-DK" b="0" i="1" smtClean="0">
                        <a:latin typeface="Cambria Math" panose="02040503050406030204" pitchFamily="18" charset="0"/>
                      </a:rPr>
                      <m:t>𝑉</m:t>
                    </m:r>
                    <m:r>
                      <a:rPr lang="da-DK" b="0" i="1" smtClean="0">
                        <a:latin typeface="Cambria Math" panose="02040503050406030204" pitchFamily="18" charset="0"/>
                      </a:rPr>
                      <m:t>(</m:t>
                    </m:r>
                    <m:r>
                      <a:rPr lang="da-DK" b="0" i="1" smtClean="0">
                        <a:latin typeface="Cambria Math" panose="02040503050406030204" pitchFamily="18" charset="0"/>
                      </a:rPr>
                      <m:t>𝑠</m:t>
                    </m:r>
                    <m:r>
                      <a:rPr lang="da-DK" b="0" i="1" smtClean="0">
                        <a:latin typeface="Cambria Math" panose="02040503050406030204" pitchFamily="18" charset="0"/>
                      </a:rPr>
                      <m:t>)</m:t>
                    </m:r>
                  </m:oMath>
                </a14:m>
                <a:endParaRPr lang="en-US" dirty="0"/>
              </a:p>
            </p:txBody>
          </p:sp>
        </mc:Choice>
        <mc:Fallback xmlns="">
          <p:sp>
            <p:nvSpPr>
              <p:cNvPr id="3" name="Pladsholder til tekst 2"/>
              <p:cNvSpPr>
                <a:spLocks noGrp="1" noRot="1" noChangeAspect="1" noMove="1" noResize="1" noEditPoints="1" noAdjustHandles="1" noChangeArrowheads="1" noChangeShapeType="1" noTextEdit="1"/>
              </p:cNvSpPr>
              <p:nvPr>
                <p:ph type="body" idx="1"/>
              </p:nvPr>
            </p:nvSpPr>
            <p:spPr>
              <a:xfrm>
                <a:off x="1472435" y="2099225"/>
                <a:ext cx="4044952" cy="402004"/>
              </a:xfrm>
              <a:blipFill rotWithShape="0">
                <a:blip r:embed="rId3"/>
                <a:stretch>
                  <a:fillRect t="-15152" b="-318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Pladsholder til tekst 4"/>
              <p:cNvSpPr>
                <a:spLocks noGrp="1"/>
              </p:cNvSpPr>
              <p:nvPr>
                <p:ph type="body" sz="quarter" idx="3"/>
              </p:nvPr>
            </p:nvSpPr>
            <p:spPr>
              <a:xfrm>
                <a:off x="1636173" y="3484745"/>
                <a:ext cx="4227784" cy="415030"/>
              </a:xfrm>
            </p:spPr>
            <p:txBody>
              <a:bodyPr/>
              <a:lstStyle/>
              <a:p>
                <a:pPr algn="ctr"/>
                <a:r>
                  <a:rPr lang="da-DK" dirty="0" smtClean="0"/>
                  <a:t>Action-Value </a:t>
                </a:r>
                <a:r>
                  <a:rPr lang="da-DK" dirty="0" err="1" smtClean="0"/>
                  <a:t>Function</a:t>
                </a:r>
                <a:r>
                  <a:rPr lang="da-DK" dirty="0" smtClean="0"/>
                  <a:t> </a:t>
                </a:r>
                <a14:m>
                  <m:oMath xmlns:m="http://schemas.openxmlformats.org/officeDocument/2006/math">
                    <m:r>
                      <a:rPr lang="da-DK" b="0" i="1" smtClean="0">
                        <a:latin typeface="Cambria Math" panose="02040503050406030204" pitchFamily="18" charset="0"/>
                      </a:rPr>
                      <m:t>𝑄</m:t>
                    </m:r>
                    <m:r>
                      <a:rPr lang="da-DK" b="0" i="1" smtClean="0">
                        <a:latin typeface="Cambria Math" panose="02040503050406030204" pitchFamily="18" charset="0"/>
                      </a:rPr>
                      <m:t>(</m:t>
                    </m:r>
                    <m:r>
                      <a:rPr lang="da-DK" b="0" i="1" smtClean="0">
                        <a:latin typeface="Cambria Math" panose="02040503050406030204" pitchFamily="18" charset="0"/>
                      </a:rPr>
                      <m:t>𝑠</m:t>
                    </m:r>
                    <m:r>
                      <a:rPr lang="da-DK" b="0" i="1" smtClean="0">
                        <a:latin typeface="Cambria Math" panose="02040503050406030204" pitchFamily="18" charset="0"/>
                      </a:rPr>
                      <m:t>,</m:t>
                    </m:r>
                    <m:r>
                      <a:rPr lang="da-DK" b="0" i="1" smtClean="0">
                        <a:latin typeface="Cambria Math" panose="02040503050406030204" pitchFamily="18" charset="0"/>
                      </a:rPr>
                      <m:t>𝑎</m:t>
                    </m:r>
                    <m:r>
                      <a:rPr lang="da-DK" b="0" i="1" smtClean="0">
                        <a:latin typeface="Cambria Math" panose="02040503050406030204" pitchFamily="18" charset="0"/>
                      </a:rPr>
                      <m:t>)</m:t>
                    </m:r>
                  </m:oMath>
                </a14:m>
                <a:endParaRPr lang="en-US" dirty="0"/>
              </a:p>
            </p:txBody>
          </p:sp>
        </mc:Choice>
        <mc:Fallback xmlns="">
          <p:sp>
            <p:nvSpPr>
              <p:cNvPr id="5" name="Pladsholder til tekst 4"/>
              <p:cNvSpPr>
                <a:spLocks noGrp="1" noRot="1" noChangeAspect="1" noMove="1" noResize="1" noEditPoints="1" noAdjustHandles="1" noChangeArrowheads="1" noChangeShapeType="1" noTextEdit="1"/>
              </p:cNvSpPr>
              <p:nvPr>
                <p:ph type="body" sz="quarter" idx="3"/>
              </p:nvPr>
            </p:nvSpPr>
            <p:spPr>
              <a:xfrm>
                <a:off x="1636173" y="3484745"/>
                <a:ext cx="4227784" cy="415030"/>
              </a:xfrm>
              <a:blipFill rotWithShape="0">
                <a:blip r:embed="rId4"/>
                <a:stretch>
                  <a:fillRect t="-13235" b="-29412"/>
                </a:stretch>
              </a:blipFill>
            </p:spPr>
            <p:txBody>
              <a:bodyPr/>
              <a:lstStyle/>
              <a:p>
                <a:r>
                  <a:rPr lang="en-GB">
                    <a:noFill/>
                  </a:rPr>
                  <a:t> </a:t>
                </a:r>
              </a:p>
            </p:txBody>
          </p:sp>
        </mc:Fallback>
      </mc:AlternateContent>
      <p:grpSp>
        <p:nvGrpSpPr>
          <p:cNvPr id="31" name="Gruppe 30"/>
          <p:cNvGrpSpPr/>
          <p:nvPr/>
        </p:nvGrpSpPr>
        <p:grpSpPr>
          <a:xfrm>
            <a:off x="2020711" y="4127098"/>
            <a:ext cx="4594417" cy="836342"/>
            <a:chOff x="1014761" y="3746809"/>
            <a:chExt cx="5433813" cy="1886629"/>
          </a:xfrm>
        </p:grpSpPr>
        <p:grpSp>
          <p:nvGrpSpPr>
            <p:cNvPr id="18" name="Gruppe 17"/>
            <p:cNvGrpSpPr/>
            <p:nvPr/>
          </p:nvGrpSpPr>
          <p:grpSpPr>
            <a:xfrm>
              <a:off x="1014761" y="3746809"/>
              <a:ext cx="1044497" cy="877229"/>
              <a:chOff x="1014761" y="3746809"/>
              <a:chExt cx="1044497" cy="877229"/>
            </a:xfrm>
          </p:grpSpPr>
          <p:sp>
            <p:nvSpPr>
              <p:cNvPr id="9" name="Rektangel 8"/>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Rektangel 13"/>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15" name="Rektangel 14"/>
            <p:cNvSpPr/>
            <p:nvPr/>
          </p:nvSpPr>
          <p:spPr>
            <a:xfrm>
              <a:off x="1014761" y="4908609"/>
              <a:ext cx="1044497" cy="724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smtClean="0"/>
                <a:t>Action</a:t>
              </a:r>
              <a:endParaRPr lang="en-GB" dirty="0"/>
            </a:p>
          </p:txBody>
        </p:sp>
        <p:sp>
          <p:nvSpPr>
            <p:cNvPr id="19" name="Rektangel 18"/>
            <p:cNvSpPr/>
            <p:nvPr/>
          </p:nvSpPr>
          <p:spPr>
            <a:xfrm>
              <a:off x="2682828" y="4471638"/>
              <a:ext cx="1893240" cy="735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20" name="Rektangel 19"/>
                <p:cNvSpPr/>
                <p:nvPr/>
              </p:nvSpPr>
              <p:spPr>
                <a:xfrm>
                  <a:off x="5199638" y="4547837"/>
                  <a:ext cx="1248936" cy="5835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oMath>
                    </m:oMathPara>
                  </a14:m>
                  <a:endParaRPr lang="en-GB" dirty="0"/>
                </a:p>
              </p:txBody>
            </p:sp>
          </mc:Choice>
          <mc:Fallback xmlns="">
            <p:sp>
              <p:nvSpPr>
                <p:cNvPr id="20" name="Rektangel 19"/>
                <p:cNvSpPr>
                  <a:spLocks noRot="1" noChangeAspect="1" noMove="1" noResize="1" noEditPoints="1" noAdjustHandles="1" noChangeArrowheads="1" noChangeShapeType="1" noTextEdit="1"/>
                </p:cNvSpPr>
                <p:nvPr/>
              </p:nvSpPr>
              <p:spPr>
                <a:xfrm>
                  <a:off x="5199638" y="4547837"/>
                  <a:ext cx="1248936" cy="583581"/>
                </a:xfrm>
                <a:prstGeom prst="rect">
                  <a:avLst/>
                </a:prstGeom>
                <a:blipFill rotWithShape="0">
                  <a:blip r:embed="rId5"/>
                  <a:stretch>
                    <a:fillRect b="-34043"/>
                  </a:stretch>
                </a:blipFill>
              </p:spPr>
              <p:txBody>
                <a:bodyPr/>
                <a:lstStyle/>
                <a:p>
                  <a:r>
                    <a:rPr lang="en-GB">
                      <a:noFill/>
                    </a:rPr>
                    <a:t> </a:t>
                  </a:r>
                </a:p>
              </p:txBody>
            </p:sp>
          </mc:Fallback>
        </mc:AlternateContent>
        <p:cxnSp>
          <p:nvCxnSpPr>
            <p:cNvPr id="22" name="Lige pilforbindelse 21"/>
            <p:cNvCxnSpPr>
              <a:stCxn id="14" idx="3"/>
            </p:cNvCxnSpPr>
            <p:nvPr/>
          </p:nvCxnSpPr>
          <p:spPr>
            <a:xfrm>
              <a:off x="2059258" y="4261624"/>
              <a:ext cx="623570" cy="362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Lige pilforbindelse 23"/>
            <p:cNvCxnSpPr>
              <a:stCxn id="15" idx="3"/>
              <a:endCxn id="19" idx="1"/>
            </p:cNvCxnSpPr>
            <p:nvPr/>
          </p:nvCxnSpPr>
          <p:spPr>
            <a:xfrm flipV="1">
              <a:off x="2059258" y="4839629"/>
              <a:ext cx="623570" cy="43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Lige pilforbindelse 27"/>
            <p:cNvCxnSpPr>
              <a:stCxn id="19" idx="3"/>
              <a:endCxn id="20" idx="1"/>
            </p:cNvCxnSpPr>
            <p:nvPr/>
          </p:nvCxnSpPr>
          <p:spPr>
            <a:xfrm flipV="1">
              <a:off x="4576068" y="4839628"/>
              <a:ext cx="62357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uppe 55"/>
          <p:cNvGrpSpPr/>
          <p:nvPr/>
        </p:nvGrpSpPr>
        <p:grpSpPr>
          <a:xfrm>
            <a:off x="2018290" y="5234921"/>
            <a:ext cx="4627672" cy="1225282"/>
            <a:chOff x="924976" y="5216857"/>
            <a:chExt cx="4290599" cy="1225282"/>
          </a:xfrm>
        </p:grpSpPr>
        <p:grpSp>
          <p:nvGrpSpPr>
            <p:cNvPr id="33" name="Gruppe 32"/>
            <p:cNvGrpSpPr/>
            <p:nvPr/>
          </p:nvGrpSpPr>
          <p:grpSpPr>
            <a:xfrm>
              <a:off x="924976" y="5512753"/>
              <a:ext cx="818820" cy="388875"/>
              <a:chOff x="1014761" y="3746809"/>
              <a:chExt cx="1044497" cy="877229"/>
            </a:xfrm>
          </p:grpSpPr>
          <p:sp>
            <p:nvSpPr>
              <p:cNvPr id="40" name="Rektangel 39"/>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1" name="Rektangel 40"/>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35" name="Rektangel 34"/>
            <p:cNvSpPr/>
            <p:nvPr/>
          </p:nvSpPr>
          <p:spPr>
            <a:xfrm>
              <a:off x="2186840" y="5578507"/>
              <a:ext cx="1484181" cy="32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36" name="Rektangel 35"/>
                <p:cNvSpPr/>
                <p:nvPr/>
              </p:nvSpPr>
              <p:spPr>
                <a:xfrm>
                  <a:off x="4228661" y="5611619"/>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p:txBody>
            </p:sp>
          </mc:Choice>
          <mc:Fallback xmlns="">
            <p:sp>
              <p:nvSpPr>
                <p:cNvPr id="36" name="Rektangel 35"/>
                <p:cNvSpPr>
                  <a:spLocks noRot="1" noChangeAspect="1" noMove="1" noResize="1" noEditPoints="1" noAdjustHandles="1" noChangeArrowheads="1" noChangeShapeType="1" noTextEdit="1"/>
                </p:cNvSpPr>
                <p:nvPr/>
              </p:nvSpPr>
              <p:spPr>
                <a:xfrm>
                  <a:off x="4228661" y="5611619"/>
                  <a:ext cx="979087" cy="258701"/>
                </a:xfrm>
                <a:prstGeom prst="rect">
                  <a:avLst/>
                </a:prstGeom>
                <a:blipFill rotWithShape="0">
                  <a:blip r:embed="rId6"/>
                  <a:stretch>
                    <a:fillRect l="-2424" b="-34783"/>
                  </a:stretch>
                </a:blipFill>
              </p:spPr>
              <p:txBody>
                <a:bodyPr/>
                <a:lstStyle/>
                <a:p>
                  <a:r>
                    <a:rPr lang="en-GB">
                      <a:noFill/>
                    </a:rPr>
                    <a:t> </a:t>
                  </a:r>
                </a:p>
              </p:txBody>
            </p:sp>
          </mc:Fallback>
        </mc:AlternateContent>
        <p:cxnSp>
          <p:nvCxnSpPr>
            <p:cNvPr id="37" name="Lige pilforbindelse 36"/>
            <p:cNvCxnSpPr>
              <a:stCxn id="41" idx="3"/>
              <a:endCxn id="35" idx="1"/>
            </p:cNvCxnSpPr>
            <p:nvPr/>
          </p:nvCxnSpPr>
          <p:spPr>
            <a:xfrm>
              <a:off x="1743796" y="5740970"/>
              <a:ext cx="443044"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Lige pilforbindelse 38"/>
            <p:cNvCxnSpPr>
              <a:stCxn id="35" idx="3"/>
              <a:endCxn id="36" idx="1"/>
            </p:cNvCxnSpPr>
            <p:nvPr/>
          </p:nvCxnSpPr>
          <p:spPr>
            <a:xfrm flipV="1">
              <a:off x="3671021" y="5740970"/>
              <a:ext cx="557640"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3" name="Rektangel 42"/>
                <p:cNvSpPr/>
                <p:nvPr/>
              </p:nvSpPr>
              <p:spPr>
                <a:xfrm>
                  <a:off x="4228660" y="5216857"/>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p:txBody>
            </p:sp>
          </mc:Choice>
          <mc:Fallback xmlns="">
            <p:sp>
              <p:nvSpPr>
                <p:cNvPr id="43" name="Rektangel 42"/>
                <p:cNvSpPr>
                  <a:spLocks noRot="1" noChangeAspect="1" noMove="1" noResize="1" noEditPoints="1" noAdjustHandles="1" noChangeArrowheads="1" noChangeShapeType="1" noTextEdit="1"/>
                </p:cNvSpPr>
                <p:nvPr/>
              </p:nvSpPr>
              <p:spPr>
                <a:xfrm>
                  <a:off x="4228660" y="5216857"/>
                  <a:ext cx="979087" cy="258701"/>
                </a:xfrm>
                <a:prstGeom prst="rect">
                  <a:avLst/>
                </a:prstGeom>
                <a:blipFill rotWithShape="0">
                  <a:blip r:embed="rId7"/>
                  <a:stretch>
                    <a:fillRect l="-1818" b="-347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ktangel 43"/>
                <p:cNvSpPr/>
                <p:nvPr/>
              </p:nvSpPr>
              <p:spPr>
                <a:xfrm>
                  <a:off x="4236488" y="6183438"/>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m:rPr>
                              <m:sty m:val="p"/>
                            </m:rPr>
                            <a:rPr lang="da-DK" b="0" i="0" dirty="0" smtClean="0">
                              <a:latin typeface="Cambria Math" panose="02040503050406030204" pitchFamily="18" charset="0"/>
                            </a:rPr>
                            <m:t>n</m:t>
                          </m:r>
                        </m:sub>
                      </m:sSub>
                    </m:oMath>
                  </a14:m>
                  <a:r>
                    <a:rPr lang="en-GB" dirty="0" smtClean="0"/>
                    <a:t>)</a:t>
                  </a:r>
                  <a:endParaRPr lang="en-GB" dirty="0"/>
                </a:p>
              </p:txBody>
            </p:sp>
          </mc:Choice>
          <mc:Fallback xmlns="">
            <p:sp>
              <p:nvSpPr>
                <p:cNvPr id="44" name="Rektangel 43"/>
                <p:cNvSpPr>
                  <a:spLocks noRot="1" noChangeAspect="1" noMove="1" noResize="1" noEditPoints="1" noAdjustHandles="1" noChangeArrowheads="1" noChangeShapeType="1" noTextEdit="1"/>
                </p:cNvSpPr>
                <p:nvPr/>
              </p:nvSpPr>
              <p:spPr>
                <a:xfrm>
                  <a:off x="4236488" y="6183438"/>
                  <a:ext cx="979087" cy="258701"/>
                </a:xfrm>
                <a:prstGeom prst="rect">
                  <a:avLst/>
                </a:prstGeom>
                <a:blipFill rotWithShape="0">
                  <a:blip r:embed="rId8"/>
                  <a:stretch>
                    <a:fillRect t="-25532" r="-2439" b="-48936"/>
                  </a:stretch>
                </a:blipFill>
              </p:spPr>
              <p:txBody>
                <a:bodyPr/>
                <a:lstStyle/>
                <a:p>
                  <a:r>
                    <a:rPr lang="en-GB">
                      <a:noFill/>
                    </a:rPr>
                    <a:t> </a:t>
                  </a:r>
                </a:p>
              </p:txBody>
            </p:sp>
          </mc:Fallback>
        </mc:AlternateContent>
        <p:sp>
          <p:nvSpPr>
            <p:cNvPr id="47" name="Tekstfelt 46"/>
            <p:cNvSpPr txBox="1"/>
            <p:nvPr/>
          </p:nvSpPr>
          <p:spPr>
            <a:xfrm>
              <a:off x="4506360" y="5775862"/>
              <a:ext cx="415498" cy="369332"/>
            </a:xfrm>
            <a:prstGeom prst="rect">
              <a:avLst/>
            </a:prstGeom>
            <a:noFill/>
          </p:spPr>
          <p:txBody>
            <a:bodyPr wrap="none" rtlCol="0">
              <a:spAutoFit/>
            </a:bodyPr>
            <a:lstStyle/>
            <a:p>
              <a:r>
                <a:rPr lang="en-GB" dirty="0" smtClean="0"/>
                <a:t>…</a:t>
              </a:r>
              <a:endParaRPr lang="en-GB" dirty="0"/>
            </a:p>
          </p:txBody>
        </p:sp>
        <p:cxnSp>
          <p:nvCxnSpPr>
            <p:cNvPr id="52" name="Lige pilforbindelse 51"/>
            <p:cNvCxnSpPr>
              <a:endCxn id="43" idx="1"/>
            </p:cNvCxnSpPr>
            <p:nvPr/>
          </p:nvCxnSpPr>
          <p:spPr>
            <a:xfrm flipV="1">
              <a:off x="3671021" y="5346208"/>
              <a:ext cx="557639" cy="2654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Lige pilforbindelse 54"/>
            <p:cNvCxnSpPr>
              <a:endCxn id="44" idx="1"/>
            </p:cNvCxnSpPr>
            <p:nvPr/>
          </p:nvCxnSpPr>
          <p:spPr>
            <a:xfrm>
              <a:off x="3671021" y="5901628"/>
              <a:ext cx="565467" cy="411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7" name="Gruppe 56"/>
          <p:cNvGrpSpPr/>
          <p:nvPr/>
        </p:nvGrpSpPr>
        <p:grpSpPr>
          <a:xfrm>
            <a:off x="2020711" y="2709583"/>
            <a:ext cx="4582399" cy="391348"/>
            <a:chOff x="1030091" y="4324812"/>
            <a:chExt cx="5418483" cy="882807"/>
          </a:xfrm>
        </p:grpSpPr>
        <p:grpSp>
          <p:nvGrpSpPr>
            <p:cNvPr id="58" name="Gruppe 57"/>
            <p:cNvGrpSpPr/>
            <p:nvPr/>
          </p:nvGrpSpPr>
          <p:grpSpPr>
            <a:xfrm>
              <a:off x="1030091" y="4324812"/>
              <a:ext cx="1044497" cy="877229"/>
              <a:chOff x="1030091" y="4324812"/>
              <a:chExt cx="1044497" cy="877229"/>
            </a:xfrm>
          </p:grpSpPr>
          <p:sp>
            <p:nvSpPr>
              <p:cNvPr id="65" name="Rektangel 64"/>
              <p:cNvSpPr/>
              <p:nvPr/>
            </p:nvSpPr>
            <p:spPr>
              <a:xfrm>
                <a:off x="1030091" y="4324812"/>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66" name="Rektangel 65"/>
              <p:cNvSpPr/>
              <p:nvPr/>
            </p:nvSpPr>
            <p:spPr>
              <a:xfrm>
                <a:off x="1193642" y="4477213"/>
                <a:ext cx="880946" cy="724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60" name="Rektangel 59"/>
            <p:cNvSpPr/>
            <p:nvPr/>
          </p:nvSpPr>
          <p:spPr>
            <a:xfrm>
              <a:off x="2682828" y="4471638"/>
              <a:ext cx="1893240" cy="735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61" name="Rektangel 60"/>
                <p:cNvSpPr/>
                <p:nvPr/>
              </p:nvSpPr>
              <p:spPr>
                <a:xfrm>
                  <a:off x="5199638" y="4547836"/>
                  <a:ext cx="1248936" cy="583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a-DK" b="0" i="1" dirty="0" smtClean="0">
                            <a:latin typeface="Cambria Math" panose="02040503050406030204" pitchFamily="18" charset="0"/>
                          </a:rPr>
                          <m:t>𝑉</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smtClean="0">
                            <a:latin typeface="Cambria Math" panose="02040503050406030204" pitchFamily="18" charset="0"/>
                          </a:rPr>
                          <m:t>)</m:t>
                        </m:r>
                      </m:oMath>
                    </m:oMathPara>
                  </a14:m>
                  <a:endParaRPr lang="en-GB" dirty="0"/>
                </a:p>
              </p:txBody>
            </p:sp>
          </mc:Choice>
          <mc:Fallback xmlns="">
            <p:sp>
              <p:nvSpPr>
                <p:cNvPr id="61" name="Rektangel 60"/>
                <p:cNvSpPr>
                  <a:spLocks noRot="1" noChangeAspect="1" noMove="1" noResize="1" noEditPoints="1" noAdjustHandles="1" noChangeArrowheads="1" noChangeShapeType="1" noTextEdit="1"/>
                </p:cNvSpPr>
                <p:nvPr/>
              </p:nvSpPr>
              <p:spPr>
                <a:xfrm>
                  <a:off x="5199638" y="4547836"/>
                  <a:ext cx="1248936" cy="583580"/>
                </a:xfrm>
                <a:prstGeom prst="rect">
                  <a:avLst/>
                </a:prstGeom>
                <a:blipFill rotWithShape="0">
                  <a:blip r:embed="rId9"/>
                  <a:stretch>
                    <a:fillRect b="-34783"/>
                  </a:stretch>
                </a:blipFill>
              </p:spPr>
              <p:txBody>
                <a:bodyPr/>
                <a:lstStyle/>
                <a:p>
                  <a:r>
                    <a:rPr lang="en-GB">
                      <a:noFill/>
                    </a:rPr>
                    <a:t> </a:t>
                  </a:r>
                </a:p>
              </p:txBody>
            </p:sp>
          </mc:Fallback>
        </mc:AlternateContent>
        <p:cxnSp>
          <p:nvCxnSpPr>
            <p:cNvPr id="62" name="Lige pilforbindelse 61"/>
            <p:cNvCxnSpPr>
              <a:stCxn id="66" idx="3"/>
              <a:endCxn id="60" idx="1"/>
            </p:cNvCxnSpPr>
            <p:nvPr/>
          </p:nvCxnSpPr>
          <p:spPr>
            <a:xfrm>
              <a:off x="2074589" y="4839626"/>
              <a:ext cx="608239"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Lige pilforbindelse 63"/>
            <p:cNvCxnSpPr>
              <a:stCxn id="60" idx="3"/>
              <a:endCxn id="61" idx="1"/>
            </p:cNvCxnSpPr>
            <p:nvPr/>
          </p:nvCxnSpPr>
          <p:spPr>
            <a:xfrm flipV="1">
              <a:off x="4576068" y="4839628"/>
              <a:ext cx="62357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328706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smtClean="0">
                <a:solidFill>
                  <a:schemeClr val="accent2">
                    <a:lumMod val="20000"/>
                    <a:lumOff val="80000"/>
                  </a:schemeClr>
                </a:solidFill>
              </a:rPr>
              <a:t>methods</a:t>
            </a:r>
            <a:r>
              <a:rPr lang="da-DK" dirty="0"/>
              <a:t/>
            </a:r>
            <a:br>
              <a:rPr lang="da-DK" dirty="0"/>
            </a:br>
            <a:r>
              <a:rPr lang="da-DK" dirty="0" err="1"/>
              <a:t>Reinforcement</a:t>
            </a:r>
            <a:r>
              <a:rPr lang="da-DK" dirty="0"/>
              <a:t> Learning</a:t>
            </a:r>
            <a:endParaRPr lang="en-US" dirty="0"/>
          </a:p>
        </p:txBody>
      </p:sp>
      <p:sp>
        <p:nvSpPr>
          <p:cNvPr id="3" name="Pladsholder til tekst 2"/>
          <p:cNvSpPr>
            <a:spLocks noGrp="1"/>
          </p:cNvSpPr>
          <p:nvPr>
            <p:ph type="body" idx="1"/>
          </p:nvPr>
        </p:nvSpPr>
        <p:spPr>
          <a:xfrm>
            <a:off x="711888" y="2588919"/>
            <a:ext cx="2081494" cy="402004"/>
          </a:xfrm>
        </p:spPr>
        <p:txBody>
          <a:bodyPr/>
          <a:lstStyle/>
          <a:p>
            <a:pPr algn="ctr"/>
            <a:r>
              <a:rPr lang="da-DK" sz="1350" dirty="0" smtClean="0"/>
              <a:t>Search Tree Evaluation</a:t>
            </a:r>
            <a:endParaRPr lang="en-US" sz="1350" dirty="0"/>
          </a:p>
        </p:txBody>
      </p:sp>
      <p:pic>
        <p:nvPicPr>
          <p:cNvPr id="7" name="Pladsholder til indhold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887" y="3582807"/>
            <a:ext cx="2081213" cy="1125396"/>
          </a:xfrm>
        </p:spPr>
      </p:pic>
      <p:sp>
        <p:nvSpPr>
          <p:cNvPr id="9" name="Pladsholder til tekst 2"/>
          <p:cNvSpPr>
            <a:spLocks noGrp="1"/>
          </p:cNvSpPr>
          <p:nvPr>
            <p:ph type="body" sz="quarter" idx="3"/>
          </p:nvPr>
        </p:nvSpPr>
        <p:spPr>
          <a:xfrm>
            <a:off x="6350620" y="2588919"/>
            <a:ext cx="2081494" cy="402004"/>
          </a:xfrm>
        </p:spPr>
        <p:txBody>
          <a:bodyPr/>
          <a:lstStyle/>
          <a:p>
            <a:pPr algn="ctr"/>
            <a:r>
              <a:rPr lang="da-DK" sz="1350" dirty="0"/>
              <a:t>Temporal Difference, TD(0)</a:t>
            </a:r>
            <a:endParaRPr lang="en-US" sz="1350" dirty="0"/>
          </a:p>
        </p:txBody>
      </p:sp>
      <p:pic>
        <p:nvPicPr>
          <p:cNvPr id="10" name="Pladsholder til indhold 9"/>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26153" y="3143250"/>
            <a:ext cx="291694" cy="2201466"/>
          </a:xfrm>
        </p:spPr>
      </p:pic>
      <p:sp>
        <p:nvSpPr>
          <p:cNvPr id="8" name="Pladsholder til tekst 2"/>
          <p:cNvSpPr txBox="1">
            <a:spLocks/>
          </p:cNvSpPr>
          <p:nvPr/>
        </p:nvSpPr>
        <p:spPr>
          <a:xfrm>
            <a:off x="3531252" y="2588919"/>
            <a:ext cx="2081494" cy="402004"/>
          </a:xfrm>
          <a:prstGeom prst="rect">
            <a:avLst/>
          </a:prstGeom>
        </p:spPr>
        <p:txBody>
          <a:bodyPr vert="horz" lIns="68580" tIns="34290" rIns="68580" bIns="3429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da-DK" sz="1350" dirty="0"/>
              <a:t>Monte-Carlo Methods</a:t>
            </a:r>
            <a:endParaRPr lang="en-US" sz="1350" dirty="0"/>
          </a:p>
        </p:txBody>
      </p:sp>
      <p:pic>
        <p:nvPicPr>
          <p:cNvPr id="11" name="Billed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033" y="3363029"/>
            <a:ext cx="684667" cy="1564953"/>
          </a:xfrm>
          <a:prstGeom prst="rect">
            <a:avLst/>
          </a:prstGeom>
        </p:spPr>
      </p:pic>
      <p:sp>
        <p:nvSpPr>
          <p:cNvPr id="13" name="Pladsholder til tekst 2"/>
          <p:cNvSpPr txBox="1">
            <a:spLocks/>
          </p:cNvSpPr>
          <p:nvPr/>
        </p:nvSpPr>
        <p:spPr>
          <a:xfrm>
            <a:off x="435895" y="2144218"/>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a:solidFill>
                  <a:schemeClr val="accent2"/>
                </a:solidFill>
              </a:rPr>
              <a:t>Value </a:t>
            </a:r>
            <a:r>
              <a:rPr lang="da-DK" sz="1650" b="1" dirty="0" err="1">
                <a:solidFill>
                  <a:schemeClr val="accent2"/>
                </a:solidFill>
              </a:rPr>
              <a:t>function</a:t>
            </a:r>
            <a:r>
              <a:rPr lang="da-DK" sz="1650" b="1" dirty="0">
                <a:solidFill>
                  <a:schemeClr val="accent2"/>
                </a:solidFill>
              </a:rPr>
              <a:t> </a:t>
            </a:r>
            <a:r>
              <a:rPr lang="da-DK" sz="1650" b="1" dirty="0" err="1">
                <a:solidFill>
                  <a:schemeClr val="accent2"/>
                </a:solidFill>
              </a:rPr>
              <a:t>approximation</a:t>
            </a:r>
            <a:r>
              <a:rPr lang="da-DK" sz="1650" b="1" dirty="0">
                <a:solidFill>
                  <a:schemeClr val="accent2"/>
                </a:solidFill>
              </a:rPr>
              <a:t> </a:t>
            </a:r>
            <a:r>
              <a:rPr lang="da-DK" sz="1650" b="1" dirty="0" err="1">
                <a:solidFill>
                  <a:schemeClr val="accent2"/>
                </a:solidFill>
              </a:rPr>
              <a:t>methods</a:t>
            </a:r>
            <a:endParaRPr lang="en-US" sz="1650" b="1" dirty="0">
              <a:solidFill>
                <a:schemeClr val="accent2"/>
              </a:solidFill>
            </a:endParaRPr>
          </a:p>
        </p:txBody>
      </p:sp>
      <mc:AlternateContent xmlns:mc="http://schemas.openxmlformats.org/markup-compatibility/2006" xmlns:a14="http://schemas.microsoft.com/office/drawing/2010/main">
        <mc:Choice Requires="a14">
          <p:sp>
            <p:nvSpPr>
              <p:cNvPr id="4" name="Tekstfelt 3"/>
              <p:cNvSpPr txBox="1"/>
              <p:nvPr/>
            </p:nvSpPr>
            <p:spPr>
              <a:xfrm>
                <a:off x="1568802" y="5028766"/>
                <a:ext cx="1298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da-DK"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da-DK"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4" name="Tekstfelt 3"/>
              <p:cNvSpPr txBox="1">
                <a:spLocks noRot="1" noChangeAspect="1" noMove="1" noResize="1" noEditPoints="1" noAdjustHandles="1" noChangeArrowheads="1" noChangeShapeType="1" noTextEdit="1"/>
              </p:cNvSpPr>
              <p:nvPr/>
            </p:nvSpPr>
            <p:spPr>
              <a:xfrm>
                <a:off x="1568802" y="5028766"/>
                <a:ext cx="129843" cy="830997"/>
              </a:xfrm>
              <a:prstGeom prst="rect">
                <a:avLst/>
              </a:prstGeom>
              <a:blipFill rotWithShape="0">
                <a:blip r:embed="rId6"/>
                <a:stretch>
                  <a:fillRect l="-9091" r="-4545"/>
                </a:stretch>
              </a:blipFill>
            </p:spPr>
            <p:txBody>
              <a:bodyPr/>
              <a:lstStyle/>
              <a:p>
                <a:r>
                  <a:rPr lang="en-GB">
                    <a:noFill/>
                  </a:rPr>
                  <a:t> </a:t>
                </a:r>
              </a:p>
            </p:txBody>
          </p:sp>
        </mc:Fallback>
      </mc:AlternateContent>
    </p:spTree>
    <p:extLst>
      <p:ext uri="{BB962C8B-B14F-4D97-AF65-F5344CB8AC3E}">
        <p14:creationId xmlns:p14="http://schemas.microsoft.com/office/powerpoint/2010/main" val="3064033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err="1"/>
              <a:t>Reinforcement</a:t>
            </a:r>
            <a:r>
              <a:rPr lang="da-DK" dirty="0"/>
              <a:t> Learning</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581192" y="1980871"/>
                <a:ext cx="6589042" cy="1142606"/>
              </a:xfrm>
            </p:spPr>
            <p:txBody>
              <a:bodyPr>
                <a:normAutofit/>
              </a:bodyPr>
              <a:lstStyle/>
              <a:p>
                <a:r>
                  <a:rPr lang="da-DK" dirty="0" smtClean="0">
                    <a:solidFill>
                      <a:schemeClr val="accent2"/>
                    </a:solidFill>
                  </a:rPr>
                  <a:t>TD(</a:t>
                </a:r>
                <a14:m>
                  <m:oMath xmlns:m="http://schemas.openxmlformats.org/officeDocument/2006/math">
                    <m:r>
                      <a:rPr lang="da-DK" i="1" smtClean="0">
                        <a:solidFill>
                          <a:schemeClr val="accent2"/>
                        </a:solidFill>
                        <a:latin typeface="Cambria Math" panose="02040503050406030204" pitchFamily="18" charset="0"/>
                        <a:ea typeface="Cambria Math" panose="02040503050406030204" pitchFamily="18" charset="0"/>
                      </a:rPr>
                      <m:t>𝜆</m:t>
                    </m:r>
                  </m:oMath>
                </a14:m>
                <a:r>
                  <a:rPr lang="en-US" dirty="0" smtClean="0">
                    <a:solidFill>
                      <a:schemeClr val="accent2"/>
                    </a:solidFill>
                  </a:rPr>
                  <a:t>)</a:t>
                </a:r>
              </a:p>
              <a:p>
                <a:pPr lvl="1"/>
                <a:r>
                  <a:rPr lang="en-US" dirty="0" smtClean="0"/>
                  <a:t>Seeks to unify Monte-Carlo and Temporal Difference methods</a:t>
                </a:r>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581192" y="1980871"/>
                <a:ext cx="6589042" cy="1142606"/>
              </a:xfrm>
              <a:blipFill rotWithShape="0">
                <a:blip r:embed="rId3"/>
                <a:stretch>
                  <a:fillRect l="-370"/>
                </a:stretch>
              </a:blipFill>
            </p:spPr>
            <p:txBody>
              <a:bodyPr/>
              <a:lstStyle/>
              <a:p>
                <a:r>
                  <a:rPr lang="en-GB">
                    <a:noFill/>
                  </a:rPr>
                  <a:t> </a:t>
                </a:r>
              </a:p>
            </p:txBody>
          </p:sp>
        </mc:Fallback>
      </mc:AlternateContent>
      <p:pic>
        <p:nvPicPr>
          <p:cNvPr id="10" name="Billede 9"/>
          <p:cNvPicPr>
            <a:picLocks noChangeAspect="1"/>
          </p:cNvPicPr>
          <p:nvPr/>
        </p:nvPicPr>
        <p:blipFill>
          <a:blip r:embed="rId4"/>
          <a:stretch>
            <a:fillRect/>
          </a:stretch>
        </p:blipFill>
        <p:spPr>
          <a:xfrm>
            <a:off x="2142212" y="3123477"/>
            <a:ext cx="4677013" cy="3300978"/>
          </a:xfrm>
          <a:prstGeom prst="rect">
            <a:avLst/>
          </a:prstGeom>
        </p:spPr>
      </p:pic>
    </p:spTree>
    <p:extLst>
      <p:ext uri="{BB962C8B-B14F-4D97-AF65-F5344CB8AC3E}">
        <p14:creationId xmlns:p14="http://schemas.microsoft.com/office/powerpoint/2010/main" val="2900436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smtClean="0">
                <a:solidFill>
                  <a:schemeClr val="accent2">
                    <a:lumMod val="20000"/>
                    <a:lumOff val="80000"/>
                  </a:schemeClr>
                </a:solidFill>
              </a:rPr>
              <a:t>Methods</a:t>
            </a:r>
            <a:r>
              <a:rPr lang="da-DK" dirty="0"/>
              <a:t/>
            </a:r>
            <a:br>
              <a:rPr lang="da-DK" dirty="0"/>
            </a:br>
            <a:r>
              <a:rPr lang="da-DK" dirty="0" err="1"/>
              <a:t>Reinforcement</a:t>
            </a:r>
            <a:r>
              <a:rPr lang="da-DK" dirty="0"/>
              <a:t> Learning</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a:xfrm>
                <a:off x="581192" y="1980871"/>
                <a:ext cx="3899527" cy="2613432"/>
              </a:xfrm>
            </p:spPr>
            <p:txBody>
              <a:bodyPr>
                <a:normAutofit lnSpcReduction="10000"/>
              </a:bodyPr>
              <a:lstStyle/>
              <a:p>
                <a:r>
                  <a:rPr lang="da-DK" dirty="0" smtClean="0">
                    <a:solidFill>
                      <a:schemeClr val="accent2"/>
                    </a:solidFill>
                  </a:rPr>
                  <a:t>TD(</a:t>
                </a:r>
                <a14:m>
                  <m:oMath xmlns:m="http://schemas.openxmlformats.org/officeDocument/2006/math">
                    <m:r>
                      <a:rPr lang="da-DK" i="1" smtClean="0">
                        <a:solidFill>
                          <a:schemeClr val="accent2"/>
                        </a:solidFill>
                        <a:latin typeface="Cambria Math" panose="02040503050406030204" pitchFamily="18" charset="0"/>
                        <a:ea typeface="Cambria Math" panose="02040503050406030204" pitchFamily="18" charset="0"/>
                      </a:rPr>
                      <m:t>𝜆</m:t>
                    </m:r>
                  </m:oMath>
                </a14:m>
                <a:r>
                  <a:rPr lang="en-US" dirty="0" smtClean="0">
                    <a:solidFill>
                      <a:schemeClr val="accent2"/>
                    </a:solidFill>
                  </a:rPr>
                  <a:t>)</a:t>
                </a:r>
              </a:p>
              <a:p>
                <a:pPr lvl="1"/>
                <a:r>
                  <a:rPr lang="en-US" dirty="0" smtClean="0"/>
                  <a:t>TD error</a:t>
                </a:r>
              </a:p>
              <a:p>
                <a:pPr lvl="2"/>
                <a:r>
                  <a:rPr lang="en-US" dirty="0" smtClean="0"/>
                  <a:t>Prediction error</a:t>
                </a:r>
              </a:p>
              <a:p>
                <a:pPr lvl="1"/>
                <a:r>
                  <a:rPr lang="en-US" dirty="0" smtClean="0"/>
                  <a:t>Eligibility traces</a:t>
                </a:r>
              </a:p>
              <a:p>
                <a:pPr lvl="2"/>
                <a:r>
                  <a:rPr lang="en-US" dirty="0" smtClean="0"/>
                  <a:t>Temporary records of event occurrences</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smtClean="0"/>
                  <a:t>-decay </a:t>
                </a:r>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xfrm>
                <a:off x="581192" y="1980871"/>
                <a:ext cx="3899527" cy="2613432"/>
              </a:xfrm>
              <a:blipFill rotWithShape="0">
                <a:blip r:embed="rId3"/>
                <a:stretch>
                  <a:fillRect l="-625"/>
                </a:stretch>
              </a:blipFill>
            </p:spPr>
            <p:txBody>
              <a:bodyPr/>
              <a:lstStyle/>
              <a:p>
                <a:r>
                  <a:rPr lang="en-GB">
                    <a:noFill/>
                  </a:rPr>
                  <a:t> </a:t>
                </a:r>
              </a:p>
            </p:txBody>
          </p:sp>
        </mc:Fallback>
      </mc:AlternateContent>
      <p:sp>
        <p:nvSpPr>
          <p:cNvPr id="4" name="Pladsholder til indhold 3"/>
          <p:cNvSpPr>
            <a:spLocks noGrp="1"/>
          </p:cNvSpPr>
          <p:nvPr>
            <p:ph sz="half" idx="2"/>
          </p:nvPr>
        </p:nvSpPr>
        <p:spPr>
          <a:xfrm>
            <a:off x="4877372" y="2228001"/>
            <a:ext cx="3907662" cy="3633047"/>
          </a:xfrm>
        </p:spPr>
        <p:txBody>
          <a:bodyPr>
            <a:normAutofit lnSpcReduction="10000"/>
          </a:bodyPr>
          <a:lstStyle/>
          <a:p>
            <a:pPr marL="257175" indent="-257175">
              <a:buFont typeface="+mj-lt"/>
              <a:buAutoNum type="arabicPeriod"/>
            </a:pPr>
            <a:r>
              <a:rPr lang="en-GB" dirty="0" smtClean="0"/>
              <a:t>Execute action </a:t>
            </a:r>
          </a:p>
          <a:p>
            <a:pPr marL="257175" indent="-257175">
              <a:buFont typeface="+mj-lt"/>
              <a:buAutoNum type="arabicPeriod"/>
            </a:pPr>
            <a:r>
              <a:rPr lang="en-GB" dirty="0" smtClean="0"/>
              <a:t>Calculate TD error (state prior  vs post action)</a:t>
            </a:r>
          </a:p>
          <a:p>
            <a:pPr marL="257175" indent="-257175">
              <a:buFont typeface="+mj-lt"/>
              <a:buAutoNum type="arabicPeriod"/>
            </a:pPr>
            <a:r>
              <a:rPr lang="en-GB" dirty="0" smtClean="0"/>
              <a:t>Assign error backward in accordance to state’s eligibility trace</a:t>
            </a:r>
          </a:p>
          <a:p>
            <a:pPr marL="324000" lvl="1" indent="0">
              <a:buNone/>
            </a:pPr>
            <a:endParaRPr lang="en-GB" dirty="0" smtClean="0"/>
          </a:p>
          <a:p>
            <a:pPr marL="324000" lvl="1" indent="0">
              <a:buNone/>
            </a:pPr>
            <a:endParaRPr lang="en-GB" dirty="0"/>
          </a:p>
          <a:p>
            <a:pPr marL="324000" lvl="1" indent="0">
              <a:buNone/>
            </a:pPr>
            <a:endParaRPr lang="en-GB" dirty="0" smtClean="0"/>
          </a:p>
          <a:p>
            <a:pPr marL="324000" lvl="1" indent="0">
              <a:buNone/>
            </a:pPr>
            <a:endParaRPr lang="en-GB" dirty="0" smtClean="0"/>
          </a:p>
          <a:p>
            <a:pPr marL="257175" indent="-257175">
              <a:buFont typeface="+mj-lt"/>
              <a:buAutoNum type="arabicPeriod"/>
            </a:pPr>
            <a:r>
              <a:rPr lang="en-GB" dirty="0" smtClean="0"/>
              <a:t>Update</a:t>
            </a:r>
            <a:endParaRPr lang="en-GB" dirty="0" smtClean="0"/>
          </a:p>
        </p:txBody>
      </p:sp>
      <p:pic>
        <p:nvPicPr>
          <p:cNvPr id="5" name="Billed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100" y="3926546"/>
            <a:ext cx="3242844" cy="1494120"/>
          </a:xfrm>
          <a:prstGeom prst="rect">
            <a:avLst/>
          </a:prstGeom>
        </p:spPr>
      </p:pic>
      <p:pic>
        <p:nvPicPr>
          <p:cNvPr id="6" name="Billed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306" y="4411016"/>
            <a:ext cx="4397298" cy="1009650"/>
          </a:xfrm>
          <a:prstGeom prst="rect">
            <a:avLst/>
          </a:prstGeom>
        </p:spPr>
      </p:pic>
    </p:spTree>
    <p:extLst>
      <p:ext uri="{BB962C8B-B14F-4D97-AF65-F5344CB8AC3E}">
        <p14:creationId xmlns:p14="http://schemas.microsoft.com/office/powerpoint/2010/main" val="2850707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pPr>
              <a:buFont typeface="Wingdings" panose="05000000000000000000" pitchFamily="2" charset="2"/>
              <a:buChar char="ü"/>
            </a:pPr>
            <a:r>
              <a:rPr lang="da-DK" dirty="0" err="1" smtClean="0">
                <a:solidFill>
                  <a:schemeClr val="accent3">
                    <a:lumMod val="40000"/>
                    <a:lumOff val="60000"/>
                  </a:schemeClr>
                </a:solidFill>
              </a:rPr>
              <a:t>Related</a:t>
            </a:r>
            <a:r>
              <a:rPr lang="da-DK" dirty="0" smtClean="0">
                <a:solidFill>
                  <a:schemeClr val="accent3">
                    <a:lumMod val="40000"/>
                    <a:lumOff val="60000"/>
                  </a:schemeClr>
                </a:solidFill>
              </a:rPr>
              <a:t> Work</a:t>
            </a:r>
            <a:endParaRPr lang="da-DK" dirty="0">
              <a:solidFill>
                <a:schemeClr val="accent3">
                  <a:lumMod val="40000"/>
                  <a:lumOff val="60000"/>
                </a:schemeClr>
              </a:solidFill>
            </a:endParaRPr>
          </a:p>
          <a:p>
            <a:pPr>
              <a:buFont typeface="Wingdings" panose="05000000000000000000" pitchFamily="2" charset="2"/>
              <a:buChar char="ü"/>
            </a:pPr>
            <a:r>
              <a:rPr lang="da-DK" dirty="0" smtClean="0">
                <a:solidFill>
                  <a:schemeClr val="accent3">
                    <a:lumMod val="40000"/>
                    <a:lumOff val="60000"/>
                  </a:schemeClr>
                </a:solidFill>
              </a:rPr>
              <a:t>Methods</a:t>
            </a:r>
          </a:p>
          <a:p>
            <a:r>
              <a:rPr lang="da-DK" dirty="0" smtClean="0">
                <a:solidFill>
                  <a:schemeClr val="accent1"/>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2346027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smtClean="0">
                <a:solidFill>
                  <a:schemeClr val="accent2">
                    <a:lumMod val="20000"/>
                    <a:lumOff val="80000"/>
                  </a:schemeClr>
                </a:solidFill>
              </a:rPr>
              <a:t>application</a:t>
            </a:r>
            <a:r>
              <a:rPr lang="da-DK" dirty="0" smtClean="0"/>
              <a:t/>
            </a:r>
            <a:br>
              <a:rPr lang="da-DK" dirty="0" smtClean="0"/>
            </a:br>
            <a:r>
              <a:rPr lang="da-DK" dirty="0" smtClean="0"/>
              <a:t>RL model &amp; NN</a:t>
            </a:r>
            <a:endParaRPr lang="en-GB" dirty="0"/>
          </a:p>
        </p:txBody>
      </p:sp>
      <p:sp>
        <p:nvSpPr>
          <p:cNvPr id="3" name="Pladsholder til indhold 2"/>
          <p:cNvSpPr>
            <a:spLocks noGrp="1"/>
          </p:cNvSpPr>
          <p:nvPr>
            <p:ph sz="half" idx="1"/>
          </p:nvPr>
        </p:nvSpPr>
        <p:spPr>
          <a:xfrm>
            <a:off x="581192" y="2228002"/>
            <a:ext cx="3899527" cy="4340066"/>
          </a:xfrm>
        </p:spPr>
        <p:txBody>
          <a:bodyPr>
            <a:normAutofit fontScale="85000" lnSpcReduction="20000"/>
          </a:bodyPr>
          <a:lstStyle/>
          <a:p>
            <a:r>
              <a:rPr lang="en-GB" dirty="0" smtClean="0">
                <a:solidFill>
                  <a:schemeClr val="accent2"/>
                </a:solidFill>
              </a:rPr>
              <a:t>Environment</a:t>
            </a:r>
          </a:p>
          <a:p>
            <a:pPr lvl="1"/>
            <a:r>
              <a:rPr lang="en-GB" b="1" dirty="0" smtClean="0"/>
              <a:t>General</a:t>
            </a:r>
          </a:p>
          <a:p>
            <a:pPr lvl="2"/>
            <a:r>
              <a:rPr lang="en-GB" dirty="0"/>
              <a:t>Health</a:t>
            </a:r>
          </a:p>
          <a:p>
            <a:pPr lvl="2"/>
            <a:r>
              <a:rPr lang="en-GB" dirty="0"/>
              <a:t>Mana</a:t>
            </a:r>
          </a:p>
          <a:p>
            <a:pPr lvl="2"/>
            <a:r>
              <a:rPr lang="en-GB" dirty="0"/>
              <a:t>Auto-Attack Reader &amp; Range</a:t>
            </a:r>
          </a:p>
          <a:p>
            <a:pPr lvl="2"/>
            <a:r>
              <a:rPr lang="en-GB" dirty="0"/>
              <a:t>Distance (between </a:t>
            </a:r>
            <a:r>
              <a:rPr lang="en-GB" dirty="0" smtClean="0"/>
              <a:t>heroes and to </a:t>
            </a:r>
            <a:r>
              <a:rPr lang="en-GB" dirty="0" err="1"/>
              <a:t>center</a:t>
            </a:r>
            <a:r>
              <a:rPr lang="en-GB" dirty="0"/>
              <a:t>)</a:t>
            </a:r>
          </a:p>
          <a:p>
            <a:pPr lvl="2"/>
            <a:r>
              <a:rPr lang="en-GB" dirty="0"/>
              <a:t>Creep </a:t>
            </a:r>
            <a:r>
              <a:rPr lang="en-GB" dirty="0" smtClean="0"/>
              <a:t>aggro &amp; health </a:t>
            </a:r>
          </a:p>
          <a:p>
            <a:pPr lvl="2"/>
            <a:r>
              <a:rPr lang="en-GB" dirty="0" smtClean="0"/>
              <a:t>Creep </a:t>
            </a:r>
            <a:r>
              <a:rPr lang="en-GB" dirty="0" smtClean="0"/>
              <a:t>score</a:t>
            </a:r>
            <a:endParaRPr lang="en-GB" dirty="0"/>
          </a:p>
          <a:p>
            <a:pPr lvl="2"/>
            <a:r>
              <a:rPr lang="en-GB" dirty="0"/>
              <a:t>Tower </a:t>
            </a:r>
            <a:r>
              <a:rPr lang="en-GB" dirty="0" smtClean="0"/>
              <a:t>aggro/range &amp; health </a:t>
            </a:r>
            <a:endParaRPr lang="en-GB" dirty="0"/>
          </a:p>
          <a:p>
            <a:pPr lvl="1"/>
            <a:r>
              <a:rPr lang="en-GB" b="1" dirty="0" smtClean="0"/>
              <a:t>Events</a:t>
            </a:r>
            <a:endParaRPr lang="en-GB" b="1" dirty="0"/>
          </a:p>
          <a:p>
            <a:pPr lvl="2"/>
            <a:r>
              <a:rPr lang="en-GB" dirty="0"/>
              <a:t>Action Availability</a:t>
            </a:r>
          </a:p>
          <a:p>
            <a:pPr lvl="2"/>
            <a:r>
              <a:rPr lang="en-GB" dirty="0"/>
              <a:t>Action </a:t>
            </a:r>
            <a:r>
              <a:rPr lang="en-GB" dirty="0" err="1" smtClean="0"/>
              <a:t>inrange</a:t>
            </a:r>
            <a:endParaRPr lang="en-GB" dirty="0"/>
          </a:p>
          <a:p>
            <a:pPr lvl="2"/>
            <a:r>
              <a:rPr lang="en-GB" dirty="0"/>
              <a:t>Special events (weakening or strengthening</a:t>
            </a:r>
            <a:r>
              <a:rPr lang="en-GB" dirty="0" smtClean="0"/>
              <a:t>)</a:t>
            </a:r>
          </a:p>
          <a:p>
            <a:pPr lvl="2"/>
            <a:r>
              <a:rPr lang="en-GB" dirty="0"/>
              <a:t>Last hit &amp; deny </a:t>
            </a:r>
            <a:r>
              <a:rPr lang="en-GB" dirty="0" smtClean="0"/>
              <a:t>potential</a:t>
            </a:r>
          </a:p>
          <a:p>
            <a:pPr lvl="2"/>
            <a:r>
              <a:rPr lang="en-GB" dirty="0" smtClean="0"/>
              <a:t>Creep spawn</a:t>
            </a:r>
          </a:p>
          <a:p>
            <a:pPr lvl="2"/>
            <a:endParaRPr lang="en-GB" dirty="0"/>
          </a:p>
          <a:p>
            <a:pPr lvl="1"/>
            <a:endParaRPr lang="en-GB" dirty="0">
              <a:solidFill>
                <a:schemeClr val="accent2"/>
              </a:solidFill>
            </a:endParaRPr>
          </a:p>
        </p:txBody>
      </p:sp>
      <mc:AlternateContent xmlns:mc="http://schemas.openxmlformats.org/markup-compatibility/2006" xmlns:a14="http://schemas.microsoft.com/office/drawing/2010/main">
        <mc:Choice Requires="a14">
          <p:sp>
            <p:nvSpPr>
              <p:cNvPr id="4" name="Pladsholder til indhold 3"/>
              <p:cNvSpPr>
                <a:spLocks noGrp="1"/>
              </p:cNvSpPr>
              <p:nvPr>
                <p:ph sz="half" idx="2"/>
              </p:nvPr>
            </p:nvSpPr>
            <p:spPr>
              <a:xfrm>
                <a:off x="4663282" y="2129883"/>
                <a:ext cx="3907662" cy="3385479"/>
              </a:xfrm>
            </p:spPr>
            <p:txBody>
              <a:bodyPr>
                <a:normAutofit fontScale="85000" lnSpcReduction="20000"/>
              </a:bodyPr>
              <a:lstStyle/>
              <a:p>
                <a:r>
                  <a:rPr lang="en-GB" dirty="0" smtClean="0">
                    <a:solidFill>
                      <a:schemeClr val="accent2"/>
                    </a:solidFill>
                  </a:rPr>
                  <a:t>Actions</a:t>
                </a:r>
              </a:p>
              <a:p>
                <a:pPr lvl="1"/>
                <a:r>
                  <a:rPr lang="en-GB" dirty="0"/>
                  <a:t>4 Abilities</a:t>
                </a:r>
              </a:p>
              <a:p>
                <a:pPr lvl="1"/>
                <a:r>
                  <a:rPr lang="en-GB" dirty="0"/>
                  <a:t>Auto-attack (opponent, creep, tower)</a:t>
                </a:r>
              </a:p>
              <a:p>
                <a:pPr lvl="1"/>
                <a:r>
                  <a:rPr lang="en-GB" dirty="0" smtClean="0"/>
                  <a:t>Movement (Flee, Pursue, Hold)</a:t>
                </a:r>
                <a:endParaRPr lang="en-GB" dirty="0" smtClean="0">
                  <a:solidFill>
                    <a:schemeClr val="accent2"/>
                  </a:solidFill>
                </a:endParaRPr>
              </a:p>
              <a:p>
                <a:r>
                  <a:rPr lang="en-GB" dirty="0" smtClean="0">
                    <a:solidFill>
                      <a:schemeClr val="accent2"/>
                    </a:solidFill>
                  </a:rPr>
                  <a:t>Rewards</a:t>
                </a:r>
              </a:p>
              <a:p>
                <a:pPr lvl="1"/>
                <a:r>
                  <a:rPr lang="en-GB" dirty="0" smtClean="0"/>
                  <a:t>Delayed, at the end</a:t>
                </a:r>
              </a:p>
              <a:p>
                <a:pPr lvl="2"/>
                <a:r>
                  <a:rPr lang="en-GB" dirty="0" smtClean="0"/>
                  <a:t>0 (loss), 0.5 (draw), 1 (win)</a:t>
                </a:r>
              </a:p>
              <a:p>
                <a:r>
                  <a:rPr lang="en-GB" dirty="0" smtClean="0">
                    <a:solidFill>
                      <a:schemeClr val="accent2"/>
                    </a:solidFill>
                  </a:rPr>
                  <a:t>Value Function </a:t>
                </a:r>
                <a14:m>
                  <m:oMath xmlns:m="http://schemas.openxmlformats.org/officeDocument/2006/math">
                    <m:r>
                      <a:rPr lang="en-GB" i="1" dirty="0" smtClean="0">
                        <a:solidFill>
                          <a:schemeClr val="accent2"/>
                        </a:solidFill>
                        <a:latin typeface="Cambria Math"/>
                      </a:rPr>
                      <m:t>𝑄</m:t>
                    </m:r>
                    <m:r>
                      <a:rPr lang="en-GB" i="1" dirty="0" smtClean="0">
                        <a:solidFill>
                          <a:schemeClr val="accent2"/>
                        </a:solidFill>
                        <a:latin typeface="Cambria Math"/>
                      </a:rPr>
                      <m:t>(</m:t>
                    </m:r>
                    <m:r>
                      <a:rPr lang="en-GB" i="1" dirty="0" err="1" smtClean="0">
                        <a:solidFill>
                          <a:schemeClr val="accent2"/>
                        </a:solidFill>
                        <a:latin typeface="Cambria Math"/>
                      </a:rPr>
                      <m:t>𝑠</m:t>
                    </m:r>
                    <m:r>
                      <a:rPr lang="en-GB" i="1" dirty="0" err="1" smtClean="0">
                        <a:solidFill>
                          <a:schemeClr val="accent2"/>
                        </a:solidFill>
                        <a:latin typeface="Cambria Math"/>
                      </a:rPr>
                      <m:t>,</m:t>
                    </m:r>
                    <m:r>
                      <a:rPr lang="en-GB" i="1" dirty="0" err="1" smtClean="0">
                        <a:solidFill>
                          <a:schemeClr val="accent2"/>
                        </a:solidFill>
                        <a:latin typeface="Cambria Math"/>
                      </a:rPr>
                      <m:t>𝑎</m:t>
                    </m:r>
                    <m:r>
                      <a:rPr lang="en-GB" i="1" dirty="0" smtClean="0">
                        <a:solidFill>
                          <a:schemeClr val="accent2"/>
                        </a:solidFill>
                        <a:latin typeface="Cambria Math"/>
                      </a:rPr>
                      <m:t>)</m:t>
                    </m:r>
                  </m:oMath>
                </a14:m>
                <a:r>
                  <a:rPr lang="en-GB" dirty="0" smtClean="0">
                    <a:solidFill>
                      <a:schemeClr val="accent2"/>
                    </a:solidFill>
                  </a:rPr>
                  <a:t> </a:t>
                </a:r>
              </a:p>
              <a:p>
                <a:pPr lvl="1"/>
                <a:r>
                  <a:rPr lang="en-GB" dirty="0" smtClean="0"/>
                  <a:t>Given the current state </a:t>
                </a:r>
                <a:r>
                  <a:rPr lang="en-GB" i="1" dirty="0" smtClean="0"/>
                  <a:t>s</a:t>
                </a:r>
                <a:r>
                  <a:rPr lang="en-GB" dirty="0" smtClean="0"/>
                  <a:t> of the game, what is the predicted outcome of the match given that I take action </a:t>
                </a:r>
                <a:r>
                  <a:rPr lang="en-GB" i="1" dirty="0" smtClean="0"/>
                  <a:t>a</a:t>
                </a:r>
                <a:r>
                  <a:rPr lang="en-GB" dirty="0" smtClean="0"/>
                  <a:t>?</a:t>
                </a:r>
              </a:p>
            </p:txBody>
          </p:sp>
        </mc:Choice>
        <mc:Fallback xmlns="">
          <p:sp>
            <p:nvSpPr>
              <p:cNvPr id="4" name="Pladsholder til indhold 3"/>
              <p:cNvSpPr>
                <a:spLocks noGrp="1" noRot="1" noChangeAspect="1" noMove="1" noResize="1" noEditPoints="1" noAdjustHandles="1" noChangeArrowheads="1" noChangeShapeType="1" noTextEdit="1"/>
              </p:cNvSpPr>
              <p:nvPr>
                <p:ph sz="half" idx="2"/>
              </p:nvPr>
            </p:nvSpPr>
            <p:spPr>
              <a:xfrm>
                <a:off x="4663282" y="2129883"/>
                <a:ext cx="3907662" cy="3385479"/>
              </a:xfrm>
              <a:blipFill rotWithShape="1">
                <a:blip r:embed="rId3"/>
                <a:stretch>
                  <a:fillRect l="-468" t="-899" r="-156" b="-899"/>
                </a:stretch>
              </a:blipFill>
            </p:spPr>
            <p:txBody>
              <a:bodyPr/>
              <a:lstStyle/>
              <a:p>
                <a:r>
                  <a:rPr lang="da-DK">
                    <a:noFill/>
                  </a:rPr>
                  <a:t> </a:t>
                </a:r>
              </a:p>
            </p:txBody>
          </p:sp>
        </mc:Fallback>
      </mc:AlternateContent>
      <p:sp>
        <p:nvSpPr>
          <p:cNvPr id="6" name="Tekstfelt 5"/>
          <p:cNvSpPr txBox="1"/>
          <p:nvPr/>
        </p:nvSpPr>
        <p:spPr>
          <a:xfrm>
            <a:off x="3969834" y="5552405"/>
            <a:ext cx="4601110" cy="1323439"/>
          </a:xfrm>
          <a:prstGeom prst="rect">
            <a:avLst/>
          </a:prstGeom>
          <a:noFill/>
        </p:spPr>
        <p:txBody>
          <a:bodyPr wrap="square" rtlCol="0">
            <a:spAutoFit/>
          </a:bodyPr>
          <a:lstStyle/>
          <a:p>
            <a:r>
              <a:rPr lang="da-DK" sz="2000" b="1" i="0" dirty="0" smtClean="0">
                <a:latin typeface="+mj-lt"/>
                <a:ea typeface="Cambria Math" panose="02040503050406030204" pitchFamily="18" charset="0"/>
              </a:rPr>
              <a:t>56 = 45</a:t>
            </a:r>
            <a:r>
              <a:rPr lang="da-DK" sz="2000" b="0" i="0" dirty="0" smtClean="0">
                <a:latin typeface="+mj-lt"/>
                <a:ea typeface="Cambria Math" panose="02040503050406030204" pitchFamily="18" charset="0"/>
              </a:rPr>
              <a:t> </a:t>
            </a:r>
            <a:r>
              <a:rPr lang="da-DK" sz="2000" b="0" i="0" dirty="0" smtClean="0">
                <a:latin typeface="+mj-lt"/>
                <a:ea typeface="Cambria Math" panose="02040503050406030204" pitchFamily="18" charset="0"/>
              </a:rPr>
              <a:t>(</a:t>
            </a:r>
            <a:r>
              <a:rPr lang="da-DK" sz="2000" b="0" i="1" dirty="0" err="1" smtClean="0">
                <a:latin typeface="+mj-lt"/>
                <a:ea typeface="Cambria Math" panose="02040503050406030204" pitchFamily="18" charset="0"/>
              </a:rPr>
              <a:t>environment</a:t>
            </a:r>
            <a:r>
              <a:rPr lang="da-DK" sz="2000" b="0" i="0" dirty="0" smtClean="0">
                <a:latin typeface="+mj-lt"/>
                <a:ea typeface="Cambria Math" panose="02040503050406030204" pitchFamily="18" charset="0"/>
              </a:rPr>
              <a:t>) + </a:t>
            </a:r>
            <a:r>
              <a:rPr lang="da-DK" sz="2000" b="1" i="0" dirty="0" smtClean="0">
                <a:latin typeface="+mj-lt"/>
                <a:ea typeface="Cambria Math" panose="02040503050406030204" pitchFamily="18" charset="0"/>
              </a:rPr>
              <a:t>11</a:t>
            </a:r>
            <a:r>
              <a:rPr lang="da-DK" sz="2000" b="0" i="0" dirty="0" smtClean="0">
                <a:latin typeface="+mj-lt"/>
                <a:ea typeface="Cambria Math" panose="02040503050406030204" pitchFamily="18" charset="0"/>
              </a:rPr>
              <a:t> (</a:t>
            </a:r>
            <a:r>
              <a:rPr lang="da-DK" sz="2000" b="0" i="1" dirty="0" smtClean="0">
                <a:latin typeface="+mj-lt"/>
                <a:ea typeface="Cambria Math" panose="02040503050406030204" pitchFamily="18" charset="0"/>
              </a:rPr>
              <a:t>actions</a:t>
            </a:r>
            <a:r>
              <a:rPr lang="da-DK" sz="2000" b="0" i="0" dirty="0" smtClean="0">
                <a:latin typeface="+mj-lt"/>
                <a:ea typeface="Cambria Math" panose="02040503050406030204" pitchFamily="18" charset="0"/>
              </a:rPr>
              <a:t>) </a:t>
            </a:r>
            <a:r>
              <a:rPr lang="en-GB" sz="2000" b="1" dirty="0" smtClean="0"/>
              <a:t>inputs</a:t>
            </a:r>
          </a:p>
          <a:p>
            <a:r>
              <a:rPr lang="en-GB" sz="2000" b="1" dirty="0"/>
              <a:t>2</a:t>
            </a:r>
            <a:r>
              <a:rPr lang="en-GB" sz="2000" b="1" dirty="0" smtClean="0"/>
              <a:t>5</a:t>
            </a:r>
            <a:r>
              <a:rPr lang="en-GB" sz="2000" dirty="0" smtClean="0"/>
              <a:t> </a:t>
            </a:r>
            <a:r>
              <a:rPr lang="en-GB" sz="2000" b="1" dirty="0"/>
              <a:t>hidden</a:t>
            </a:r>
            <a:r>
              <a:rPr lang="en-GB" sz="2000" dirty="0"/>
              <a:t> </a:t>
            </a:r>
            <a:r>
              <a:rPr lang="en-GB" sz="2000" b="1" dirty="0" smtClean="0"/>
              <a:t>units</a:t>
            </a:r>
            <a:r>
              <a:rPr lang="en-GB" sz="2000" dirty="0" smtClean="0"/>
              <a:t> (</a:t>
            </a:r>
            <a:r>
              <a:rPr lang="en-GB" sz="2000" i="1" dirty="0" smtClean="0"/>
              <a:t>1 hidden layer</a:t>
            </a:r>
            <a:r>
              <a:rPr lang="en-GB" sz="2000" dirty="0" smtClean="0"/>
              <a:t>)</a:t>
            </a:r>
          </a:p>
          <a:p>
            <a:r>
              <a:rPr lang="en-GB" sz="2000" b="1" dirty="0" smtClean="0"/>
              <a:t>1</a:t>
            </a:r>
            <a:r>
              <a:rPr lang="en-GB" sz="2000" dirty="0" smtClean="0"/>
              <a:t> </a:t>
            </a:r>
            <a:r>
              <a:rPr lang="en-GB" sz="2000" b="1" dirty="0"/>
              <a:t>output</a:t>
            </a:r>
          </a:p>
        </p:txBody>
      </p:sp>
    </p:spTree>
    <p:extLst>
      <p:ext uri="{BB962C8B-B14F-4D97-AF65-F5344CB8AC3E}">
        <p14:creationId xmlns:p14="http://schemas.microsoft.com/office/powerpoint/2010/main" val="3203897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smtClean="0">
                <a:solidFill>
                  <a:schemeClr val="accent2">
                    <a:lumMod val="20000"/>
                    <a:lumOff val="80000"/>
                  </a:schemeClr>
                </a:solidFill>
              </a:rPr>
              <a:t>application</a:t>
            </a:r>
            <a:r>
              <a:rPr lang="da-DK" dirty="0"/>
              <a:t/>
            </a:r>
            <a:br>
              <a:rPr lang="da-DK" dirty="0"/>
            </a:br>
            <a:r>
              <a:rPr lang="da-DK" dirty="0" err="1" smtClean="0"/>
              <a:t>implementation</a:t>
            </a:r>
            <a:endParaRPr lang="en-GB" dirty="0"/>
          </a:p>
        </p:txBody>
      </p:sp>
      <mc:AlternateContent xmlns:mc="http://schemas.openxmlformats.org/markup-compatibility/2006" xmlns:a14="http://schemas.microsoft.com/office/drawing/2010/main">
        <mc:Choice Requires="a14">
          <p:sp>
            <p:nvSpPr>
              <p:cNvPr id="3" name="Pladsholder til indhold 2"/>
              <p:cNvSpPr>
                <a:spLocks noGrp="1"/>
              </p:cNvSpPr>
              <p:nvPr>
                <p:ph sz="half" idx="1"/>
              </p:nvPr>
            </p:nvSpPr>
            <p:spPr/>
            <p:txBody>
              <a:bodyPr>
                <a:normAutofit lnSpcReduction="10000"/>
              </a:bodyPr>
              <a:lstStyle/>
              <a:p>
                <a:pPr marL="257175" indent="-257175">
                  <a:buFont typeface="+mj-lt"/>
                  <a:buAutoNum type="arabicPeriod"/>
                </a:pPr>
                <a:r>
                  <a:rPr lang="en-GB" dirty="0" smtClean="0"/>
                  <a:t>Pick an action</a:t>
                </a:r>
              </a:p>
              <a:p>
                <a:pPr lvl="1">
                  <a:buFont typeface="Wingdings" panose="05000000000000000000" pitchFamily="2" charset="2"/>
                  <a:buChar char="§"/>
                </a:pPr>
                <a:r>
                  <a:rPr lang="en-GB" dirty="0" smtClean="0"/>
                  <a:t>Random, </a:t>
                </a:r>
                <a14:m>
                  <m:oMath xmlns:m="http://schemas.openxmlformats.org/officeDocument/2006/math">
                    <m:r>
                      <a:rPr lang="en-GB" i="1" smtClean="0">
                        <a:latin typeface="Cambria Math" panose="02040503050406030204" pitchFamily="18" charset="0"/>
                        <a:ea typeface="Cambria Math" panose="02040503050406030204" pitchFamily="18" charset="0"/>
                      </a:rPr>
                      <m:t>𝜀</m:t>
                    </m:r>
                  </m:oMath>
                </a14:m>
                <a:r>
                  <a:rPr lang="en-GB" dirty="0" smtClean="0"/>
                  <a:t>-greedy</a:t>
                </a:r>
              </a:p>
              <a:p>
                <a:pPr marL="257175" indent="-257175">
                  <a:buFont typeface="+mj-lt"/>
                  <a:buAutoNum type="arabicPeriod"/>
                </a:pPr>
                <a:r>
                  <a:rPr lang="en-GB" dirty="0" smtClean="0"/>
                  <a:t>Execute action</a:t>
                </a:r>
              </a:p>
              <a:p>
                <a:pPr marL="257175" indent="-257175">
                  <a:buFont typeface="+mj-lt"/>
                  <a:buAutoNum type="arabicPeriod"/>
                </a:pPr>
                <a:r>
                  <a:rPr lang="en-GB" dirty="0" smtClean="0"/>
                  <a:t>Observe successor state</a:t>
                </a:r>
              </a:p>
              <a:p>
                <a:pPr lvl="1"/>
                <a:r>
                  <a:rPr lang="en-GB" dirty="0" smtClean="0"/>
                  <a:t>Increase eligibility trace</a:t>
                </a:r>
              </a:p>
              <a:p>
                <a:pPr marL="257175" indent="-257175">
                  <a:buFont typeface="+mj-lt"/>
                  <a:buAutoNum type="arabicPeriod"/>
                </a:pPr>
                <a:r>
                  <a:rPr lang="en-GB" dirty="0" smtClean="0"/>
                  <a:t>Observe reward</a:t>
                </a:r>
              </a:p>
              <a:p>
                <a:pPr lvl="1">
                  <a:buFont typeface="Wingdings" panose="05000000000000000000" pitchFamily="2" charset="2"/>
                  <a:buChar char="§"/>
                </a:pPr>
                <a:r>
                  <a:rPr lang="en-GB" dirty="0" smtClean="0"/>
                  <a:t>Prediction error, match outcome</a:t>
                </a:r>
              </a:p>
              <a:p>
                <a:pPr marL="257175" indent="-257175">
                  <a:buFont typeface="+mj-lt"/>
                  <a:buAutoNum type="arabicPeriod"/>
                </a:pPr>
                <a:r>
                  <a:rPr lang="en-GB" dirty="0" smtClean="0"/>
                  <a:t>Backpropagation &amp; network weights update</a:t>
                </a:r>
              </a:p>
              <a:p>
                <a:pPr lvl="1"/>
                <a:r>
                  <a:rPr lang="en-GB" dirty="0" smtClean="0"/>
                  <a:t>Decay eligibility trace</a:t>
                </a:r>
                <a:endParaRPr lang="en-GB" dirty="0"/>
              </a:p>
            </p:txBody>
          </p:sp>
        </mc:Choice>
        <mc:Fallback xmlns="">
          <p:sp>
            <p:nvSpPr>
              <p:cNvPr id="3" name="Pladsholder til indhold 2"/>
              <p:cNvSpPr>
                <a:spLocks noGrp="1" noRot="1" noChangeAspect="1" noMove="1" noResize="1" noEditPoints="1" noAdjustHandles="1" noChangeArrowheads="1" noChangeShapeType="1" noTextEdit="1"/>
              </p:cNvSpPr>
              <p:nvPr>
                <p:ph sz="half" idx="1"/>
              </p:nvPr>
            </p:nvSpPr>
            <p:spPr>
              <a:blipFill rotWithShape="1">
                <a:blip r:embed="rId3"/>
                <a:stretch>
                  <a:fillRect l="-781"/>
                </a:stretch>
              </a:blipFill>
            </p:spPr>
            <p:txBody>
              <a:bodyPr/>
              <a:lstStyle/>
              <a:p>
                <a:r>
                  <a:rPr lang="da-DK">
                    <a:noFill/>
                  </a:rPr>
                  <a:t> </a:t>
                </a:r>
              </a:p>
            </p:txBody>
          </p:sp>
        </mc:Fallback>
      </mc:AlternateContent>
      <p:pic>
        <p:nvPicPr>
          <p:cNvPr id="6" name="Pladsholder til indhold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1056" y="2702226"/>
            <a:ext cx="4067175" cy="2376284"/>
          </a:xfrm>
        </p:spPr>
      </p:pic>
    </p:spTree>
    <p:extLst>
      <p:ext uri="{BB962C8B-B14F-4D97-AF65-F5344CB8AC3E}">
        <p14:creationId xmlns:p14="http://schemas.microsoft.com/office/powerpoint/2010/main" val="4677102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smtClean="0">
                <a:solidFill>
                  <a:schemeClr val="accent2">
                    <a:lumMod val="20000"/>
                    <a:lumOff val="80000"/>
                  </a:schemeClr>
                </a:solidFill>
              </a:rPr>
              <a:t>application</a:t>
            </a:r>
            <a:r>
              <a:rPr lang="da-DK" dirty="0" smtClean="0"/>
              <a:t/>
            </a:r>
            <a:br>
              <a:rPr lang="da-DK" dirty="0" smtClean="0"/>
            </a:br>
            <a:r>
              <a:rPr lang="da-DK" dirty="0" smtClean="0"/>
              <a:t>Game </a:t>
            </a:r>
            <a:r>
              <a:rPr lang="da-DK" dirty="0" err="1" smtClean="0"/>
              <a:t>mechanisms</a:t>
            </a:r>
            <a:endParaRPr lang="en-US" dirty="0"/>
          </a:p>
        </p:txBody>
      </p:sp>
      <p:sp>
        <p:nvSpPr>
          <p:cNvPr id="3" name="Pladsholder til indhold 2"/>
          <p:cNvSpPr>
            <a:spLocks noGrp="1"/>
          </p:cNvSpPr>
          <p:nvPr>
            <p:ph idx="1"/>
          </p:nvPr>
        </p:nvSpPr>
        <p:spPr>
          <a:xfrm>
            <a:off x="356839" y="2228003"/>
            <a:ext cx="2713205" cy="3630795"/>
          </a:xfrm>
        </p:spPr>
        <p:txBody>
          <a:bodyPr/>
          <a:lstStyle/>
          <a:p>
            <a:r>
              <a:rPr lang="da-DK" dirty="0" smtClean="0">
                <a:solidFill>
                  <a:schemeClr val="accent2"/>
                </a:solidFill>
              </a:rPr>
              <a:t>Game </a:t>
            </a:r>
            <a:r>
              <a:rPr lang="da-DK" dirty="0" err="1" smtClean="0">
                <a:solidFill>
                  <a:schemeClr val="accent2"/>
                </a:solidFill>
              </a:rPr>
              <a:t>Mechanisms</a:t>
            </a:r>
          </a:p>
          <a:p>
            <a:pPr lvl="1"/>
            <a:r>
              <a:rPr lang="en-US" dirty="0" smtClean="0"/>
              <a:t>Instant vs channel actions</a:t>
            </a:r>
          </a:p>
          <a:p>
            <a:pPr lvl="1"/>
            <a:r>
              <a:rPr lang="en-US" dirty="0" smtClean="0"/>
              <a:t>Temporary inability to act</a:t>
            </a:r>
            <a:endParaRPr lang="en-US" dirty="0"/>
          </a:p>
        </p:txBody>
      </p:sp>
      <p:pic>
        <p:nvPicPr>
          <p:cNvPr id="5" name="Bille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044" y="2228003"/>
            <a:ext cx="5714871" cy="3771353"/>
          </a:xfrm>
          <a:prstGeom prst="rect">
            <a:avLst/>
          </a:prstGeom>
        </p:spPr>
      </p:pic>
    </p:spTree>
    <p:extLst>
      <p:ext uri="{BB962C8B-B14F-4D97-AF65-F5344CB8AC3E}">
        <p14:creationId xmlns:p14="http://schemas.microsoft.com/office/powerpoint/2010/main" val="462254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a:solidFill>
                  <a:schemeClr val="accent2">
                    <a:lumMod val="20000"/>
                    <a:lumOff val="80000"/>
                  </a:schemeClr>
                </a:solidFill>
              </a:rPr>
              <a:t>Introduction</a:t>
            </a:r>
            <a:r>
              <a:rPr lang="da-DK" dirty="0"/>
              <a:t/>
            </a:r>
            <a:br>
              <a:rPr lang="da-DK" dirty="0"/>
            </a:br>
            <a:r>
              <a:rPr lang="da-DK" dirty="0" smtClean="0"/>
              <a:t>Motivation</a:t>
            </a:r>
            <a:endParaRPr lang="en-GB" dirty="0"/>
          </a:p>
        </p:txBody>
      </p:sp>
      <p:sp>
        <p:nvSpPr>
          <p:cNvPr id="3" name="Pladsholder til indhold 2"/>
          <p:cNvSpPr>
            <a:spLocks noGrp="1"/>
          </p:cNvSpPr>
          <p:nvPr>
            <p:ph sz="half" idx="1"/>
          </p:nvPr>
        </p:nvSpPr>
        <p:spPr/>
        <p:txBody>
          <a:bodyPr>
            <a:normAutofit/>
          </a:bodyPr>
          <a:lstStyle/>
          <a:p>
            <a:r>
              <a:rPr lang="en-GB" dirty="0">
                <a:solidFill>
                  <a:schemeClr val="accent2"/>
                </a:solidFill>
              </a:rPr>
              <a:t>Market research </a:t>
            </a:r>
            <a:r>
              <a:rPr lang="en-GB" dirty="0"/>
              <a:t>(2014)</a:t>
            </a:r>
          </a:p>
          <a:p>
            <a:pPr lvl="1"/>
            <a:r>
              <a:rPr lang="en-GB" dirty="0"/>
              <a:t>~1.7 billion people playing video games</a:t>
            </a:r>
          </a:p>
          <a:p>
            <a:pPr lvl="1"/>
            <a:r>
              <a:rPr lang="en-GB" dirty="0"/>
              <a:t>~1.6 billion people active in traditional </a:t>
            </a:r>
            <a:r>
              <a:rPr lang="en-GB" dirty="0" smtClean="0"/>
              <a:t>sports</a:t>
            </a:r>
          </a:p>
          <a:p>
            <a:r>
              <a:rPr lang="en-GB" dirty="0" smtClean="0">
                <a:solidFill>
                  <a:schemeClr val="accent2"/>
                </a:solidFill>
              </a:rPr>
              <a:t>MOBA</a:t>
            </a:r>
            <a:r>
              <a:rPr lang="en-GB" dirty="0" smtClean="0"/>
              <a:t> (multiplayer online battle arena)</a:t>
            </a:r>
          </a:p>
          <a:p>
            <a:pPr lvl="1"/>
            <a:r>
              <a:rPr lang="en-GB" dirty="0" smtClean="0"/>
              <a:t>Real-time strategy</a:t>
            </a:r>
          </a:p>
          <a:p>
            <a:pPr lvl="1"/>
            <a:r>
              <a:rPr lang="en-GB" dirty="0" smtClean="0"/>
              <a:t>Fast paced action</a:t>
            </a:r>
            <a:endParaRPr lang="en-GB" dirty="0" smtClean="0">
              <a:solidFill>
                <a:schemeClr val="accent2"/>
              </a:solidFill>
            </a:endParaRPr>
          </a:p>
          <a:p>
            <a:r>
              <a:rPr lang="en-GB" dirty="0" smtClean="0">
                <a:solidFill>
                  <a:schemeClr val="accent2"/>
                </a:solidFill>
              </a:rPr>
              <a:t>Hard-coded </a:t>
            </a:r>
            <a:r>
              <a:rPr lang="en-GB" dirty="0" smtClean="0">
                <a:solidFill>
                  <a:schemeClr val="accent2"/>
                </a:solidFill>
              </a:rPr>
              <a:t>AI</a:t>
            </a:r>
            <a:endParaRPr lang="en-GB" dirty="0" smtClean="0">
              <a:solidFill>
                <a:schemeClr val="accent2"/>
              </a:solidFill>
            </a:endParaRPr>
          </a:p>
        </p:txBody>
      </p:sp>
      <p:pic>
        <p:nvPicPr>
          <p:cNvPr id="6" name="Pladsholder til indhold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0243" y="2356513"/>
            <a:ext cx="1225364" cy="919023"/>
          </a:xfrm>
        </p:spPr>
      </p:pic>
      <p:pic>
        <p:nvPicPr>
          <p:cNvPr id="7" name="Pladsholder til indhold 6"/>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6045200" y="2894013"/>
            <a:ext cx="3098800" cy="2238375"/>
          </a:xfrm>
        </p:spPr>
      </p:pic>
      <p:pic>
        <p:nvPicPr>
          <p:cNvPr id="9" name="Billed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687" y="4920728"/>
            <a:ext cx="1371600" cy="914400"/>
          </a:xfrm>
          <a:prstGeom prst="rect">
            <a:avLst/>
          </a:prstGeom>
        </p:spPr>
      </p:pic>
      <p:sp>
        <p:nvSpPr>
          <p:cNvPr id="10" name="Tekstfelt 9"/>
          <p:cNvSpPr txBox="1"/>
          <p:nvPr/>
        </p:nvSpPr>
        <p:spPr>
          <a:xfrm>
            <a:off x="5947312" y="2417142"/>
            <a:ext cx="409086" cy="553998"/>
          </a:xfrm>
          <a:prstGeom prst="rect">
            <a:avLst/>
          </a:prstGeom>
          <a:noFill/>
        </p:spPr>
        <p:txBody>
          <a:bodyPr wrap="none" rtlCol="0">
            <a:spAutoFit/>
          </a:bodyPr>
          <a:lstStyle/>
          <a:p>
            <a:r>
              <a:rPr lang="en-GB" sz="3000" b="1" dirty="0">
                <a:solidFill>
                  <a:schemeClr val="accent2"/>
                </a:solidFill>
              </a:rPr>
              <a:t>+</a:t>
            </a:r>
          </a:p>
        </p:txBody>
      </p:sp>
      <p:sp>
        <p:nvSpPr>
          <p:cNvPr id="13" name="Højrepil 12"/>
          <p:cNvSpPr/>
          <p:nvPr/>
        </p:nvSpPr>
        <p:spPr>
          <a:xfrm rot="9777703">
            <a:off x="5663674" y="5079082"/>
            <a:ext cx="317413" cy="18300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893896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pPr>
              <a:buFont typeface="Wingdings" panose="05000000000000000000" pitchFamily="2" charset="2"/>
              <a:buChar char="ü"/>
            </a:pPr>
            <a:r>
              <a:rPr lang="da-DK" dirty="0" err="1" smtClean="0">
                <a:solidFill>
                  <a:schemeClr val="accent3">
                    <a:lumMod val="40000"/>
                    <a:lumOff val="60000"/>
                  </a:schemeClr>
                </a:solidFill>
              </a:rPr>
              <a:t>Related</a:t>
            </a:r>
            <a:r>
              <a:rPr lang="da-DK" dirty="0" smtClean="0">
                <a:solidFill>
                  <a:schemeClr val="accent3">
                    <a:lumMod val="40000"/>
                    <a:lumOff val="60000"/>
                  </a:schemeClr>
                </a:solidFill>
              </a:rPr>
              <a:t> Work</a:t>
            </a:r>
            <a:endParaRPr lang="da-DK" dirty="0">
              <a:solidFill>
                <a:schemeClr val="accent3">
                  <a:lumMod val="40000"/>
                  <a:lumOff val="60000"/>
                </a:schemeClr>
              </a:solidFill>
            </a:endParaRPr>
          </a:p>
          <a:p>
            <a:pPr>
              <a:buFont typeface="Wingdings" panose="05000000000000000000" pitchFamily="2" charset="2"/>
              <a:buChar char="ü"/>
            </a:pPr>
            <a:r>
              <a:rPr lang="da-DK" dirty="0" smtClean="0">
                <a:solidFill>
                  <a:schemeClr val="accent3">
                    <a:lumMod val="40000"/>
                    <a:lumOff val="60000"/>
                  </a:schemeClr>
                </a:solidFill>
              </a:rPr>
              <a:t>Methods</a:t>
            </a:r>
          </a:p>
          <a:p>
            <a:pPr>
              <a:buFont typeface="Wingdings" panose="05000000000000000000" pitchFamily="2" charset="2"/>
              <a:buChar char="ü"/>
            </a:pPr>
            <a:r>
              <a:rPr lang="da-DK" dirty="0" smtClean="0">
                <a:solidFill>
                  <a:schemeClr val="accent3">
                    <a:lumMod val="40000"/>
                    <a:lumOff val="60000"/>
                  </a:schemeClr>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544627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smtClean="0"/>
              <a:t>Experiment </a:t>
            </a:r>
            <a:r>
              <a:rPr lang="da-DK" dirty="0" err="1" smtClean="0"/>
              <a:t>structure</a:t>
            </a:r>
            <a:endParaRPr lang="en-GB" dirty="0"/>
          </a:p>
        </p:txBody>
      </p:sp>
      <p:sp>
        <p:nvSpPr>
          <p:cNvPr id="3" name="Pladsholder til indhold 2"/>
          <p:cNvSpPr>
            <a:spLocks noGrp="1"/>
          </p:cNvSpPr>
          <p:nvPr>
            <p:ph sz="half" idx="1"/>
          </p:nvPr>
        </p:nvSpPr>
        <p:spPr/>
        <p:txBody>
          <a:bodyPr>
            <a:normAutofit/>
          </a:bodyPr>
          <a:lstStyle/>
          <a:p>
            <a:r>
              <a:rPr lang="en-GB" dirty="0">
                <a:solidFill>
                  <a:schemeClr val="accent2"/>
                </a:solidFill>
              </a:rPr>
              <a:t>Limitations</a:t>
            </a:r>
          </a:p>
          <a:p>
            <a:r>
              <a:rPr lang="en-GB" dirty="0">
                <a:solidFill>
                  <a:schemeClr val="accent2"/>
                </a:solidFill>
              </a:rPr>
              <a:t>Stage </a:t>
            </a:r>
            <a:r>
              <a:rPr lang="en-GB" dirty="0" smtClean="0">
                <a:solidFill>
                  <a:schemeClr val="accent2"/>
                </a:solidFill>
              </a:rPr>
              <a:t>1</a:t>
            </a:r>
            <a:endParaRPr lang="en-GB" dirty="0">
              <a:solidFill>
                <a:schemeClr val="accent2"/>
              </a:solidFill>
            </a:endParaRPr>
          </a:p>
          <a:p>
            <a:pPr lvl="1"/>
            <a:r>
              <a:rPr lang="en-GB" dirty="0" smtClean="0"/>
              <a:t>Is our agent learning?</a:t>
            </a:r>
          </a:p>
          <a:p>
            <a:pPr lvl="1"/>
            <a:r>
              <a:rPr lang="en-GB" dirty="0" smtClean="0"/>
              <a:t>Neural network structure?</a:t>
            </a:r>
          </a:p>
          <a:p>
            <a:r>
              <a:rPr lang="en-GB" dirty="0" smtClean="0">
                <a:solidFill>
                  <a:schemeClr val="accent2"/>
                </a:solidFill>
              </a:rPr>
              <a:t>State 2</a:t>
            </a:r>
          </a:p>
          <a:p>
            <a:pPr lvl="1"/>
            <a:r>
              <a:rPr lang="en-GB" dirty="0" smtClean="0"/>
              <a:t>Can we detect incremental improvements?</a:t>
            </a:r>
          </a:p>
          <a:p>
            <a:pPr lvl="1"/>
            <a:r>
              <a:rPr lang="en-GB" dirty="0" smtClean="0"/>
              <a:t>First benchmark test!</a:t>
            </a:r>
            <a:endParaRPr lang="en-GB" dirty="0"/>
          </a:p>
        </p:txBody>
      </p:sp>
      <p:sp>
        <p:nvSpPr>
          <p:cNvPr id="4" name="Pladsholder til indhold 3"/>
          <p:cNvSpPr>
            <a:spLocks noGrp="1"/>
          </p:cNvSpPr>
          <p:nvPr>
            <p:ph sz="half" idx="2"/>
          </p:nvPr>
        </p:nvSpPr>
        <p:spPr/>
        <p:txBody>
          <a:bodyPr>
            <a:normAutofit/>
          </a:bodyPr>
          <a:lstStyle/>
          <a:p>
            <a:r>
              <a:rPr lang="en-GB" dirty="0" smtClean="0">
                <a:solidFill>
                  <a:schemeClr val="accent2"/>
                </a:solidFill>
              </a:rPr>
              <a:t>Stage 3</a:t>
            </a:r>
          </a:p>
          <a:p>
            <a:pPr lvl="1"/>
            <a:r>
              <a:rPr lang="en-GB" dirty="0" smtClean="0"/>
              <a:t>Extending the Game Scenario</a:t>
            </a:r>
          </a:p>
          <a:p>
            <a:pPr lvl="1"/>
            <a:r>
              <a:rPr lang="en-GB" dirty="0" smtClean="0"/>
              <a:t>What have we learned? </a:t>
            </a:r>
          </a:p>
          <a:p>
            <a:pPr lvl="1"/>
            <a:r>
              <a:rPr lang="en-GB" dirty="0" smtClean="0"/>
              <a:t>Benchmark test</a:t>
            </a:r>
          </a:p>
        </p:txBody>
      </p:sp>
    </p:spTree>
    <p:extLst>
      <p:ext uri="{BB962C8B-B14F-4D97-AF65-F5344CB8AC3E}">
        <p14:creationId xmlns:p14="http://schemas.microsoft.com/office/powerpoint/2010/main" val="1356070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smtClean="0"/>
              <a:t>Results</a:t>
            </a:r>
            <a:endParaRPr lang="en-US" dirty="0"/>
          </a:p>
        </p:txBody>
      </p:sp>
      <p:sp>
        <p:nvSpPr>
          <p:cNvPr id="6" name="Pladsholder til tekst 2"/>
          <p:cNvSpPr txBox="1">
            <a:spLocks/>
          </p:cNvSpPr>
          <p:nvPr/>
        </p:nvSpPr>
        <p:spPr>
          <a:xfrm>
            <a:off x="439962" y="3263901"/>
            <a:ext cx="8272211" cy="1652462"/>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a:solidFill>
                  <a:schemeClr val="accent2"/>
                </a:solidFill>
              </a:rPr>
              <a:t>Stage </a:t>
            </a:r>
            <a:r>
              <a:rPr lang="da-DK" sz="1650" b="1" dirty="0" smtClean="0">
                <a:solidFill>
                  <a:schemeClr val="accent2"/>
                </a:solidFill>
              </a:rPr>
              <a:t>1</a:t>
            </a:r>
          </a:p>
          <a:p>
            <a:pPr marL="0" indent="0" algn="ctr">
              <a:buNone/>
            </a:pPr>
            <a:r>
              <a:rPr lang="en-US" sz="1650" dirty="0" smtClean="0">
                <a:solidFill>
                  <a:schemeClr val="accent2"/>
                </a:solidFill>
              </a:rPr>
              <a:t>Are our agents learning?</a:t>
            </a:r>
          </a:p>
          <a:p>
            <a:pPr marL="0" indent="0" algn="ctr">
              <a:buNone/>
            </a:pPr>
            <a:r>
              <a:rPr lang="en-US" sz="1650" dirty="0" smtClean="0">
                <a:solidFill>
                  <a:schemeClr val="accent2"/>
                </a:solidFill>
              </a:rPr>
              <a:t>Can we observe intelligence?</a:t>
            </a:r>
          </a:p>
          <a:p>
            <a:pPr marL="0" indent="0" algn="ctr">
              <a:buNone/>
            </a:pPr>
            <a:r>
              <a:rPr lang="en-US" sz="1650" dirty="0" smtClean="0">
                <a:solidFill>
                  <a:schemeClr val="accent2"/>
                </a:solidFill>
              </a:rPr>
              <a:t>What should the network structure look like?</a:t>
            </a:r>
          </a:p>
        </p:txBody>
      </p:sp>
    </p:spTree>
    <p:extLst>
      <p:ext uri="{BB962C8B-B14F-4D97-AF65-F5344CB8AC3E}">
        <p14:creationId xmlns:p14="http://schemas.microsoft.com/office/powerpoint/2010/main" val="981490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Pladsholder til tekst 2"/>
              <p:cNvSpPr txBox="1">
                <a:spLocks/>
              </p:cNvSpPr>
              <p:nvPr/>
            </p:nvSpPr>
            <p:spPr>
              <a:xfrm>
                <a:off x="893775" y="843343"/>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Self-Play: Predator vs </a:t>
                </a:r>
                <a:r>
                  <a:rPr lang="en-US" sz="1650" b="1" dirty="0" err="1" smtClean="0">
                    <a:solidFill>
                      <a:schemeClr val="accent2"/>
                    </a:solidFill>
                    <a:ea typeface="Cambria Math" panose="02040503050406030204" pitchFamily="18" charset="0"/>
                  </a:rPr>
                  <a:t>Swiftblade</a:t>
                </a:r>
                <a:r>
                  <a:rPr lang="en-US" sz="1650" b="1" dirty="0" smtClean="0">
                    <a:solidFill>
                      <a:schemeClr val="accent2"/>
                    </a:solidFill>
                    <a:ea typeface="Cambria Math" panose="02040503050406030204" pitchFamily="18" charset="0"/>
                  </a:rPr>
                  <a:t>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2</m:t>
                      </m:r>
                      <m:r>
                        <a:rPr lang="da-DK" sz="1650" b="0" i="0" smtClean="0">
                          <a:solidFill>
                            <a:schemeClr val="tx2"/>
                          </a:solidFill>
                          <a:latin typeface="Cambria Math" panose="02040503050406030204" pitchFamily="18" charset="0"/>
                          <a:ea typeface="Cambria Math" panose="02040503050406030204" pitchFamily="18" charset="0"/>
                        </a:rPr>
                        <m:t>, 400</m:t>
                      </m:r>
                      <m:r>
                        <a:rPr lang="da-DK" sz="1650">
                          <a:latin typeface="Cambria Math" panose="02040503050406030204" pitchFamily="18" charset="0"/>
                          <a:ea typeface="Cambria Math" panose="02040503050406030204" pitchFamily="18" charset="0"/>
                        </a:rPr>
                        <m:t>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9" name="Pladsholder til tekst 2"/>
              <p:cNvSpPr txBox="1">
                <a:spLocks noRot="1" noChangeAspect="1" noMove="1" noResize="1" noEditPoints="1" noAdjustHandles="1" noChangeArrowheads="1" noChangeShapeType="1" noTextEdit="1"/>
              </p:cNvSpPr>
              <p:nvPr/>
            </p:nvSpPr>
            <p:spPr>
              <a:xfrm>
                <a:off x="893775" y="843343"/>
                <a:ext cx="8272211" cy="702527"/>
              </a:xfrm>
              <a:prstGeom prst="rect">
                <a:avLst/>
              </a:prstGeom>
              <a:blipFill rotWithShape="1">
                <a:blip r:embed="rId3"/>
                <a:stretch>
                  <a:fillRect t="-6897"/>
                </a:stretch>
              </a:blipFill>
            </p:spPr>
            <p:txBody>
              <a:bodyPr/>
              <a:lstStyle/>
              <a:p>
                <a:r>
                  <a:rPr lang="da-DK">
                    <a:noFill/>
                  </a:rPr>
                  <a:t> </a:t>
                </a:r>
              </a:p>
            </p:txBody>
          </p:sp>
        </mc:Fallback>
      </mc:AlternateContent>
    </p:spTree>
    <p:extLst>
      <p:ext uri="{BB962C8B-B14F-4D97-AF65-F5344CB8AC3E}">
        <p14:creationId xmlns:p14="http://schemas.microsoft.com/office/powerpoint/2010/main" val="20298532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ladsholder til indhold 14"/>
          <p:cNvGraphicFramePr>
            <a:graphicFrameLocks/>
          </p:cNvGraphicFramePr>
          <p:nvPr/>
        </p:nvGraphicFramePr>
        <p:xfrm>
          <a:off x="1295399" y="1992549"/>
          <a:ext cx="7519767" cy="36322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4" name="Pladsholder til tekst 2"/>
              <p:cNvSpPr txBox="1">
                <a:spLocks/>
              </p:cNvSpPr>
              <p:nvPr/>
            </p:nvSpPr>
            <p:spPr>
              <a:xfrm>
                <a:off x="919175" y="5727699"/>
                <a:ext cx="8272211" cy="467215"/>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ea typeface="Cambria Math" panose="02040503050406030204" pitchFamily="18" charset="0"/>
                  </a:rPr>
                  <a:t>Value for </a:t>
                </a:r>
                <a14:m>
                  <m:oMath xmlns:m="http://schemas.openxmlformats.org/officeDocument/2006/math">
                    <m:r>
                      <a:rPr lang="en-US" sz="1650" b="1" i="1" smtClean="0">
                        <a:latin typeface="Cambria Math" panose="02040503050406030204" pitchFamily="18" charset="0"/>
                        <a:ea typeface="Cambria Math" panose="02040503050406030204" pitchFamily="18" charset="0"/>
                      </a:rPr>
                      <m:t>𝝀</m:t>
                    </m:r>
                  </m:oMath>
                </a14:m>
                <a:endParaRPr lang="en-US" sz="1650" b="1" dirty="0" smtClean="0"/>
              </a:p>
            </p:txBody>
          </p:sp>
        </mc:Choice>
        <mc:Fallback xmlns="">
          <p:sp>
            <p:nvSpPr>
              <p:cNvPr id="4" name="Pladsholder til tekst 2"/>
              <p:cNvSpPr txBox="1">
                <a:spLocks noRot="1" noChangeAspect="1" noMove="1" noResize="1" noEditPoints="1" noAdjustHandles="1" noChangeArrowheads="1" noChangeShapeType="1" noTextEdit="1"/>
              </p:cNvSpPr>
              <p:nvPr/>
            </p:nvSpPr>
            <p:spPr>
              <a:xfrm>
                <a:off x="919175" y="5727699"/>
                <a:ext cx="8272211" cy="467215"/>
              </a:xfrm>
              <a:prstGeom prst="rect">
                <a:avLst/>
              </a:prstGeom>
              <a:blipFill rotWithShape="0">
                <a:blip r:embed="rId4"/>
                <a:stretch>
                  <a:fillRect b="-3947"/>
                </a:stretch>
              </a:blipFill>
            </p:spPr>
            <p:txBody>
              <a:bodyPr/>
              <a:lstStyle/>
              <a:p>
                <a:r>
                  <a:rPr lang="en-GB">
                    <a:noFill/>
                  </a:rPr>
                  <a:t> </a:t>
                </a:r>
              </a:p>
            </p:txBody>
          </p:sp>
        </mc:Fallback>
      </mc:AlternateContent>
      <p:sp>
        <p:nvSpPr>
          <p:cNvPr id="6" name="Rektangel 5"/>
          <p:cNvSpPr/>
          <p:nvPr/>
        </p:nvSpPr>
        <p:spPr>
          <a:xfrm>
            <a:off x="281338" y="3485483"/>
            <a:ext cx="1014060" cy="646331"/>
          </a:xfrm>
          <a:prstGeom prst="rect">
            <a:avLst/>
          </a:prstGeom>
        </p:spPr>
        <p:txBody>
          <a:bodyPr wrap="none">
            <a:spAutoFit/>
          </a:bodyPr>
          <a:lstStyle/>
          <a:p>
            <a:pPr algn="ctr"/>
            <a:r>
              <a:rPr lang="en-US" b="1" dirty="0"/>
              <a:t>W</a:t>
            </a:r>
            <a:r>
              <a:rPr lang="en-US" b="1" dirty="0" smtClean="0"/>
              <a:t>in </a:t>
            </a:r>
          </a:p>
          <a:p>
            <a:pPr algn="ctr"/>
            <a:r>
              <a:rPr lang="en-US" b="1" dirty="0"/>
              <a:t>p</a:t>
            </a:r>
            <a:r>
              <a:rPr lang="en-US" b="1" dirty="0" smtClean="0"/>
              <a:t>ercent</a:t>
            </a:r>
            <a:endParaRPr lang="en-US" b="1" dirty="0"/>
          </a:p>
        </p:txBody>
      </p:sp>
      <p:cxnSp>
        <p:nvCxnSpPr>
          <p:cNvPr id="14" name="Lige pilforbindelse 13"/>
          <p:cNvCxnSpPr/>
          <p:nvPr/>
        </p:nvCxnSpPr>
        <p:spPr>
          <a:xfrm>
            <a:off x="5651500" y="5961306"/>
            <a:ext cx="812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Lige pilforbindelse 15"/>
          <p:cNvCxnSpPr/>
          <p:nvPr/>
        </p:nvCxnSpPr>
        <p:spPr>
          <a:xfrm flipH="1">
            <a:off x="3619500" y="5961306"/>
            <a:ext cx="8509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9" name="Pladsholder til tekst 2"/>
              <p:cNvSpPr txBox="1">
                <a:spLocks/>
              </p:cNvSpPr>
              <p:nvPr/>
            </p:nvSpPr>
            <p:spPr>
              <a:xfrm>
                <a:off x="893775" y="843343"/>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Self-Play: Predator vs </a:t>
                </a:r>
                <a:r>
                  <a:rPr lang="en-US" sz="1650" b="1" dirty="0" err="1" smtClean="0">
                    <a:solidFill>
                      <a:schemeClr val="accent2"/>
                    </a:solidFill>
                    <a:ea typeface="Cambria Math" panose="02040503050406030204" pitchFamily="18" charset="0"/>
                  </a:rPr>
                  <a:t>Swiftblade</a:t>
                </a:r>
                <a:r>
                  <a:rPr lang="en-US" sz="1650" b="1" dirty="0" smtClean="0">
                    <a:solidFill>
                      <a:schemeClr val="accent2"/>
                    </a:solidFill>
                    <a:ea typeface="Cambria Math" panose="02040503050406030204" pitchFamily="18" charset="0"/>
                  </a:rPr>
                  <a:t>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2</m:t>
                      </m:r>
                      <m:r>
                        <a:rPr lang="da-DK" sz="1650" i="1">
                          <a:solidFill>
                            <a:schemeClr val="tx2"/>
                          </a:solidFill>
                          <a:latin typeface="Cambria Math" panose="02040503050406030204" pitchFamily="18" charset="0"/>
                          <a:ea typeface="Cambria Math" panose="02040503050406030204" pitchFamily="18" charset="0"/>
                        </a:rPr>
                        <m:t>, </m:t>
                      </m:r>
                      <m:r>
                        <a:rPr lang="da-DK" sz="1650" b="0" i="0" smtClean="0">
                          <a:solidFill>
                            <a:schemeClr val="tx2"/>
                          </a:solidFill>
                          <a:latin typeface="Cambria Math" panose="02040503050406030204" pitchFamily="18" charset="0"/>
                          <a:ea typeface="Cambria Math" panose="02040503050406030204" pitchFamily="18" charset="0"/>
                        </a:rPr>
                        <m:t>400</m:t>
                      </m:r>
                      <m:r>
                        <a:rPr lang="da-DK" sz="1650">
                          <a:latin typeface="Cambria Math" panose="02040503050406030204" pitchFamily="18" charset="0"/>
                          <a:ea typeface="Cambria Math" panose="02040503050406030204" pitchFamily="18" charset="0"/>
                        </a:rPr>
                        <m:t>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9" name="Pladsholder til tekst 2"/>
              <p:cNvSpPr txBox="1">
                <a:spLocks noRot="1" noChangeAspect="1" noMove="1" noResize="1" noEditPoints="1" noAdjustHandles="1" noChangeArrowheads="1" noChangeShapeType="1" noTextEdit="1"/>
              </p:cNvSpPr>
              <p:nvPr/>
            </p:nvSpPr>
            <p:spPr>
              <a:xfrm>
                <a:off x="893775" y="843343"/>
                <a:ext cx="8272211" cy="702527"/>
              </a:xfrm>
              <a:prstGeom prst="rect">
                <a:avLst/>
              </a:prstGeom>
              <a:blipFill rotWithShape="1">
                <a:blip r:embed="rId4"/>
                <a:stretch>
                  <a:fillRect t="-6897"/>
                </a:stretch>
              </a:blipFill>
            </p:spPr>
            <p:txBody>
              <a:bodyPr/>
              <a:lstStyle/>
              <a:p>
                <a:r>
                  <a:rPr lang="da-DK">
                    <a:noFill/>
                  </a:rPr>
                  <a:t> </a:t>
                </a:r>
              </a:p>
            </p:txBody>
          </p:sp>
        </mc:Fallback>
      </mc:AlternateContent>
    </p:spTree>
    <p:extLst>
      <p:ext uri="{BB962C8B-B14F-4D97-AF65-F5344CB8AC3E}">
        <p14:creationId xmlns:p14="http://schemas.microsoft.com/office/powerpoint/2010/main" val="3628309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led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601" y="1215088"/>
            <a:ext cx="7494004" cy="2666969"/>
          </a:xfrm>
          <a:prstGeom prst="rect">
            <a:avLst/>
          </a:prstGeom>
        </p:spPr>
      </p:pic>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Self-Play: </a:t>
                </a:r>
                <a:r>
                  <a:rPr lang="en-US" sz="1650" b="1" u="sng" dirty="0" smtClean="0">
                    <a:solidFill>
                      <a:schemeClr val="accent2"/>
                    </a:solidFill>
                    <a:ea typeface="Cambria Math" panose="02040503050406030204" pitchFamily="18" charset="0"/>
                  </a:rPr>
                  <a:t>Predator</a:t>
                </a:r>
                <a:r>
                  <a:rPr lang="en-US" sz="1650" b="1" dirty="0" smtClean="0">
                    <a:solidFill>
                      <a:schemeClr val="accent2"/>
                    </a:solidFill>
                    <a:ea typeface="Cambria Math" panose="02040503050406030204" pitchFamily="18" charset="0"/>
                  </a:rPr>
                  <a:t> vs </a:t>
                </a:r>
                <a:r>
                  <a:rPr lang="en-US" sz="1650" b="1" dirty="0" err="1" smtClean="0">
                    <a:solidFill>
                      <a:schemeClr val="accent2"/>
                    </a:solidFill>
                    <a:ea typeface="Cambria Math" panose="02040503050406030204" pitchFamily="18" charset="0"/>
                  </a:rPr>
                  <a:t>Swiftblade</a:t>
                </a:r>
                <a:r>
                  <a:rPr lang="en-US" sz="1650" b="1" dirty="0" smtClean="0">
                    <a:solidFill>
                      <a:schemeClr val="accent2"/>
                    </a:solidFill>
                    <a:ea typeface="Cambria Math" panose="02040503050406030204" pitchFamily="18" charset="0"/>
                  </a:rPr>
                  <a:t>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2</m:t>
                      </m:r>
                      <m:r>
                        <a:rPr lang="da-DK" sz="1650" i="1">
                          <a:solidFill>
                            <a:schemeClr val="tx2"/>
                          </a:solidFill>
                          <a:latin typeface="Cambria Math" panose="02040503050406030204" pitchFamily="18" charset="0"/>
                          <a:ea typeface="Cambria Math" panose="02040503050406030204" pitchFamily="18" charset="0"/>
                        </a:rPr>
                        <m:t>,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35, 400</m:t>
                      </m:r>
                      <m:r>
                        <a:rPr lang="da-DK" sz="1650">
                          <a:latin typeface="Cambria Math" panose="02040503050406030204" pitchFamily="18" charset="0"/>
                          <a:ea typeface="Cambria Math" panose="02040503050406030204" pitchFamily="18" charset="0"/>
                        </a:rPr>
                        <m:t>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4"/>
                <a:stretch>
                  <a:fillRect t="-6897"/>
                </a:stretch>
              </a:blipFill>
            </p:spPr>
            <p:txBody>
              <a:bodyPr/>
              <a:lstStyle/>
              <a:p>
                <a:r>
                  <a:rPr lang="en-GB">
                    <a:noFill/>
                  </a:rPr>
                  <a:t> </a:t>
                </a:r>
              </a:p>
            </p:txBody>
          </p:sp>
        </mc:Fallback>
      </mc:AlternateContent>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4632141" y="4485345"/>
            <a:ext cx="1008802" cy="369332"/>
          </a:xfrm>
          <a:prstGeom prst="rect">
            <a:avLst/>
          </a:prstGeom>
          <a:noFill/>
        </p:spPr>
        <p:txBody>
          <a:bodyPr wrap="none" rtlCol="0">
            <a:spAutoFit/>
          </a:bodyPr>
          <a:lstStyle/>
          <a:p>
            <a:r>
              <a:rPr lang="en-GB" dirty="0" smtClean="0">
                <a:solidFill>
                  <a:schemeClr val="accent2"/>
                </a:solidFill>
              </a:rPr>
              <a:t>Predator</a:t>
            </a:r>
            <a:endParaRPr lang="en-GB" dirty="0">
              <a:solidFill>
                <a:schemeClr val="accent2"/>
              </a:solidFill>
            </a:endParaRPr>
          </a:p>
        </p:txBody>
      </p:sp>
      <p:graphicFrame>
        <p:nvGraphicFramePr>
          <p:cNvPr id="17" name="Diagram 16"/>
          <p:cNvGraphicFramePr/>
          <p:nvPr>
            <p:extLst>
              <p:ext uri="{D42A27DB-BD31-4B8C-83A1-F6EECF244321}">
                <p14:modId xmlns:p14="http://schemas.microsoft.com/office/powerpoint/2010/main" val="1599792952"/>
              </p:ext>
            </p:extLst>
          </p:nvPr>
        </p:nvGraphicFramePr>
        <p:xfrm>
          <a:off x="1577366" y="4670012"/>
          <a:ext cx="7118352" cy="1447732"/>
        </p:xfrm>
        <a:graphic>
          <a:graphicData uri="http://schemas.openxmlformats.org/drawingml/2006/chart">
            <c:chart xmlns:c="http://schemas.openxmlformats.org/drawingml/2006/chart" xmlns:r="http://schemas.openxmlformats.org/officeDocument/2006/relationships" r:id="rId5"/>
          </a:graphicData>
        </a:graphic>
      </p:graphicFrame>
      <p:sp>
        <p:nvSpPr>
          <p:cNvPr id="19" name="Pladsholder til tekst 2"/>
          <p:cNvSpPr txBox="1">
            <a:spLocks/>
          </p:cNvSpPr>
          <p:nvPr/>
        </p:nvSpPr>
        <p:spPr>
          <a:xfrm>
            <a:off x="1623049" y="6117744"/>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a:t>
            </a:r>
          </a:p>
        </p:txBody>
      </p:sp>
      <p:sp>
        <p:nvSpPr>
          <p:cNvPr id="4" name="Tekstfelt 3"/>
          <p:cNvSpPr txBox="1"/>
          <p:nvPr/>
        </p:nvSpPr>
        <p:spPr>
          <a:xfrm>
            <a:off x="26302" y="1671409"/>
            <a:ext cx="1566269" cy="1754326"/>
          </a:xfrm>
          <a:prstGeom prst="rect">
            <a:avLst/>
          </a:prstGeom>
          <a:solidFill>
            <a:schemeClr val="bg1"/>
          </a:solidFill>
        </p:spPr>
        <p:txBody>
          <a:bodyPr wrap="square" rtlCol="0">
            <a:spAutoFit/>
          </a:bodyPr>
          <a:lstStyle/>
          <a:p>
            <a:r>
              <a:rPr lang="en-GB" b="1" dirty="0" smtClean="0"/>
              <a:t>Win </a:t>
            </a:r>
          </a:p>
          <a:p>
            <a:r>
              <a:rPr lang="en-GB" b="1" dirty="0" smtClean="0"/>
              <a:t>prediction of </a:t>
            </a:r>
          </a:p>
          <a:p>
            <a:r>
              <a:rPr lang="en-GB" b="1" dirty="0" smtClean="0"/>
              <a:t>last executed </a:t>
            </a:r>
          </a:p>
          <a:p>
            <a:r>
              <a:rPr lang="en-GB" b="1" dirty="0" smtClean="0"/>
              <a:t>action</a:t>
            </a:r>
            <a:endParaRPr lang="en-GB" b="1" dirty="0"/>
          </a:p>
        </p:txBody>
      </p:sp>
      <p:sp>
        <p:nvSpPr>
          <p:cNvPr id="11" name="Pladsholder til tekst 2"/>
          <p:cNvSpPr txBox="1">
            <a:spLocks/>
          </p:cNvSpPr>
          <p:nvPr/>
        </p:nvSpPr>
        <p:spPr>
          <a:xfrm>
            <a:off x="766094" y="3677326"/>
            <a:ext cx="8272211" cy="702527"/>
          </a:xfrm>
          <a:prstGeom prst="rect">
            <a:avLst/>
          </a:prstGeom>
          <a:solidFill>
            <a:schemeClr val="bg1"/>
          </a:solidFill>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Match number</a:t>
            </a:r>
          </a:p>
        </p:txBody>
      </p:sp>
      <p:sp>
        <p:nvSpPr>
          <p:cNvPr id="2" name="Rektangel 1"/>
          <p:cNvSpPr/>
          <p:nvPr/>
        </p:nvSpPr>
        <p:spPr>
          <a:xfrm>
            <a:off x="371587" y="3842470"/>
            <a:ext cx="2212144" cy="369332"/>
          </a:xfrm>
          <a:prstGeom prst="rect">
            <a:avLst/>
          </a:prstGeom>
        </p:spPr>
        <p:txBody>
          <a:bodyPr wrap="none">
            <a:spAutoFit/>
          </a:bodyPr>
          <a:lstStyle/>
          <a:p>
            <a:pPr algn="ctr"/>
            <a:r>
              <a:rPr lang="en-US" dirty="0">
                <a:solidFill>
                  <a:srgbClr val="0000FF"/>
                </a:solidFill>
              </a:rPr>
              <a:t>Blue</a:t>
            </a:r>
            <a:r>
              <a:rPr lang="en-US" dirty="0"/>
              <a:t>: wins; </a:t>
            </a:r>
            <a:r>
              <a:rPr lang="en-US" dirty="0">
                <a:solidFill>
                  <a:srgbClr val="FF0000"/>
                </a:solidFill>
              </a:rPr>
              <a:t>Red</a:t>
            </a:r>
            <a:r>
              <a:rPr lang="en-US" dirty="0"/>
              <a:t>: losses</a:t>
            </a:r>
          </a:p>
        </p:txBody>
      </p:sp>
    </p:spTree>
    <p:extLst>
      <p:ext uri="{BB962C8B-B14F-4D97-AF65-F5344CB8AC3E}">
        <p14:creationId xmlns:p14="http://schemas.microsoft.com/office/powerpoint/2010/main" val="3211591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18" y="1215088"/>
            <a:ext cx="7369287" cy="2666969"/>
          </a:xfrm>
          <a:prstGeom prst="rect">
            <a:avLst/>
          </a:prstGeom>
        </p:spPr>
      </p:pic>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6"/>
                    </a:solidFill>
                    <a:ea typeface="Cambria Math" panose="02040503050406030204" pitchFamily="18" charset="0"/>
                  </a:rPr>
                  <a:t>Self-Play: Predator vs </a:t>
                </a:r>
                <a:r>
                  <a:rPr lang="en-US" sz="1650" b="1" u="sng" dirty="0" err="1" smtClean="0">
                    <a:solidFill>
                      <a:schemeClr val="accent6"/>
                    </a:solidFill>
                    <a:ea typeface="Cambria Math" panose="02040503050406030204" pitchFamily="18" charset="0"/>
                  </a:rPr>
                  <a:t>Swiftblade</a:t>
                </a:r>
                <a:r>
                  <a:rPr lang="en-US" sz="1650" b="1" dirty="0" smtClean="0">
                    <a:solidFill>
                      <a:schemeClr val="accent6"/>
                    </a:solidFill>
                    <a:ea typeface="Cambria Math" panose="02040503050406030204" pitchFamily="18" charset="0"/>
                  </a:rPr>
                  <a:t>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2</m:t>
                      </m:r>
                      <m:r>
                        <a:rPr lang="da-DK" sz="1650" i="1">
                          <a:solidFill>
                            <a:schemeClr val="tx2"/>
                          </a:solidFill>
                          <a:latin typeface="Cambria Math" panose="02040503050406030204" pitchFamily="18" charset="0"/>
                          <a:ea typeface="Cambria Math" panose="02040503050406030204" pitchFamily="18" charset="0"/>
                        </a:rPr>
                        <m:t>,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35, 400</m:t>
                      </m:r>
                      <m:r>
                        <a:rPr lang="da-DK" sz="1650">
                          <a:latin typeface="Cambria Math" panose="02040503050406030204" pitchFamily="18" charset="0"/>
                          <a:ea typeface="Cambria Math" panose="02040503050406030204" pitchFamily="18" charset="0"/>
                        </a:rPr>
                        <m:t>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4"/>
                <a:stretch>
                  <a:fillRect t="-6897"/>
                </a:stretch>
              </a:blipFill>
            </p:spPr>
            <p:txBody>
              <a:bodyPr/>
              <a:lstStyle/>
              <a:p>
                <a:r>
                  <a:rPr lang="en-GB">
                    <a:noFill/>
                  </a:rPr>
                  <a:t> </a:t>
                </a:r>
              </a:p>
            </p:txBody>
          </p:sp>
        </mc:Fallback>
      </mc:AlternateContent>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4632141" y="4485345"/>
            <a:ext cx="1135247" cy="369332"/>
          </a:xfrm>
          <a:prstGeom prst="rect">
            <a:avLst/>
          </a:prstGeom>
          <a:noFill/>
        </p:spPr>
        <p:txBody>
          <a:bodyPr wrap="none" rtlCol="0">
            <a:spAutoFit/>
          </a:bodyPr>
          <a:lstStyle/>
          <a:p>
            <a:r>
              <a:rPr lang="en-GB" dirty="0" err="1" smtClean="0">
                <a:solidFill>
                  <a:schemeClr val="accent6"/>
                </a:solidFill>
              </a:rPr>
              <a:t>Swiftblade</a:t>
            </a:r>
            <a:endParaRPr lang="en-GB" dirty="0">
              <a:solidFill>
                <a:schemeClr val="accent6"/>
              </a:solidFill>
            </a:endParaRPr>
          </a:p>
        </p:txBody>
      </p:sp>
      <p:graphicFrame>
        <p:nvGraphicFramePr>
          <p:cNvPr id="17" name="Diagram 16"/>
          <p:cNvGraphicFramePr/>
          <p:nvPr>
            <p:extLst>
              <p:ext uri="{D42A27DB-BD31-4B8C-83A1-F6EECF244321}">
                <p14:modId xmlns:p14="http://schemas.microsoft.com/office/powerpoint/2010/main" val="1673533572"/>
              </p:ext>
            </p:extLst>
          </p:nvPr>
        </p:nvGraphicFramePr>
        <p:xfrm>
          <a:off x="1577366" y="4670012"/>
          <a:ext cx="7118352" cy="1447732"/>
        </p:xfrm>
        <a:graphic>
          <a:graphicData uri="http://schemas.openxmlformats.org/drawingml/2006/chart">
            <c:chart xmlns:c="http://schemas.openxmlformats.org/drawingml/2006/chart" xmlns:r="http://schemas.openxmlformats.org/officeDocument/2006/relationships" r:id="rId5"/>
          </a:graphicData>
        </a:graphic>
      </p:graphicFrame>
      <p:sp>
        <p:nvSpPr>
          <p:cNvPr id="19" name="Pladsholder til tekst 2"/>
          <p:cNvSpPr txBox="1">
            <a:spLocks/>
          </p:cNvSpPr>
          <p:nvPr/>
        </p:nvSpPr>
        <p:spPr>
          <a:xfrm>
            <a:off x="1623049" y="6117744"/>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a:t>
            </a:r>
          </a:p>
        </p:txBody>
      </p:sp>
      <p:sp>
        <p:nvSpPr>
          <p:cNvPr id="11" name="Pladsholder til tekst 2"/>
          <p:cNvSpPr txBox="1">
            <a:spLocks/>
          </p:cNvSpPr>
          <p:nvPr/>
        </p:nvSpPr>
        <p:spPr>
          <a:xfrm>
            <a:off x="766094" y="3677326"/>
            <a:ext cx="8272211" cy="702527"/>
          </a:xfrm>
          <a:prstGeom prst="rect">
            <a:avLst/>
          </a:prstGeom>
          <a:solidFill>
            <a:schemeClr val="bg1"/>
          </a:solidFill>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Match number</a:t>
            </a:r>
          </a:p>
        </p:txBody>
      </p:sp>
      <p:sp>
        <p:nvSpPr>
          <p:cNvPr id="2" name="Rektangel 1"/>
          <p:cNvSpPr/>
          <p:nvPr/>
        </p:nvSpPr>
        <p:spPr>
          <a:xfrm>
            <a:off x="371587" y="3802883"/>
            <a:ext cx="2212144" cy="369332"/>
          </a:xfrm>
          <a:prstGeom prst="rect">
            <a:avLst/>
          </a:prstGeom>
        </p:spPr>
        <p:txBody>
          <a:bodyPr wrap="none">
            <a:spAutoFit/>
          </a:bodyPr>
          <a:lstStyle/>
          <a:p>
            <a:pPr algn="ctr"/>
            <a:r>
              <a:rPr lang="en-US" dirty="0">
                <a:solidFill>
                  <a:srgbClr val="0000FF"/>
                </a:solidFill>
              </a:rPr>
              <a:t>Blue</a:t>
            </a:r>
            <a:r>
              <a:rPr lang="en-US" dirty="0"/>
              <a:t>: wins; </a:t>
            </a:r>
            <a:r>
              <a:rPr lang="en-US" dirty="0">
                <a:solidFill>
                  <a:srgbClr val="FF0000"/>
                </a:solidFill>
              </a:rPr>
              <a:t>Red</a:t>
            </a:r>
            <a:r>
              <a:rPr lang="en-US" dirty="0"/>
              <a:t>: losses</a:t>
            </a:r>
          </a:p>
        </p:txBody>
      </p:sp>
      <p:sp>
        <p:nvSpPr>
          <p:cNvPr id="12" name="Tekstfelt 3"/>
          <p:cNvSpPr txBox="1"/>
          <p:nvPr/>
        </p:nvSpPr>
        <p:spPr>
          <a:xfrm>
            <a:off x="129008" y="1671409"/>
            <a:ext cx="1566269" cy="1754326"/>
          </a:xfrm>
          <a:prstGeom prst="rect">
            <a:avLst/>
          </a:prstGeom>
          <a:solidFill>
            <a:schemeClr val="bg1"/>
          </a:solidFill>
        </p:spPr>
        <p:txBody>
          <a:bodyPr wrap="square" rtlCol="0">
            <a:spAutoFit/>
          </a:bodyPr>
          <a:lstStyle/>
          <a:p>
            <a:r>
              <a:rPr lang="en-GB" b="1" dirty="0" smtClean="0"/>
              <a:t>Win </a:t>
            </a:r>
          </a:p>
          <a:p>
            <a:r>
              <a:rPr lang="en-GB" b="1" dirty="0" smtClean="0"/>
              <a:t>prediction of </a:t>
            </a:r>
          </a:p>
          <a:p>
            <a:r>
              <a:rPr lang="en-GB" b="1" dirty="0" smtClean="0"/>
              <a:t>last executed </a:t>
            </a:r>
          </a:p>
          <a:p>
            <a:r>
              <a:rPr lang="en-GB" b="1" dirty="0" smtClean="0"/>
              <a:t>action</a:t>
            </a:r>
            <a:endParaRPr lang="en-GB" b="1" dirty="0"/>
          </a:p>
        </p:txBody>
      </p:sp>
    </p:spTree>
    <p:extLst>
      <p:ext uri="{BB962C8B-B14F-4D97-AF65-F5344CB8AC3E}">
        <p14:creationId xmlns:p14="http://schemas.microsoft.com/office/powerpoint/2010/main" val="3468985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smtClean="0"/>
              <a:t>Results</a:t>
            </a:r>
            <a:endParaRPr lang="en-US" dirty="0"/>
          </a:p>
        </p:txBody>
      </p:sp>
      <p:sp>
        <p:nvSpPr>
          <p:cNvPr id="6" name="Pladsholder til tekst 2"/>
          <p:cNvSpPr txBox="1">
            <a:spLocks/>
          </p:cNvSpPr>
          <p:nvPr/>
        </p:nvSpPr>
        <p:spPr>
          <a:xfrm>
            <a:off x="435895" y="2413001"/>
            <a:ext cx="8272211" cy="1652462"/>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rPr>
              <a:t>Balancing &amp; Variations</a:t>
            </a:r>
          </a:p>
        </p:txBody>
      </p:sp>
    </p:spTree>
    <p:extLst>
      <p:ext uri="{BB962C8B-B14F-4D97-AF65-F5344CB8AC3E}">
        <p14:creationId xmlns:p14="http://schemas.microsoft.com/office/powerpoint/2010/main" val="21615459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e 6"/>
          <p:cNvGrpSpPr/>
          <p:nvPr/>
        </p:nvGrpSpPr>
        <p:grpSpPr>
          <a:xfrm>
            <a:off x="124179" y="1243627"/>
            <a:ext cx="4468989" cy="540017"/>
            <a:chOff x="1014761" y="3746809"/>
            <a:chExt cx="5433813" cy="1886629"/>
          </a:xfrm>
        </p:grpSpPr>
        <p:grpSp>
          <p:nvGrpSpPr>
            <p:cNvPr id="8" name="Gruppe 7"/>
            <p:cNvGrpSpPr/>
            <p:nvPr/>
          </p:nvGrpSpPr>
          <p:grpSpPr>
            <a:xfrm>
              <a:off x="1014761" y="3746809"/>
              <a:ext cx="1044497" cy="877229"/>
              <a:chOff x="1014761" y="3746809"/>
              <a:chExt cx="1044497" cy="877229"/>
            </a:xfrm>
          </p:grpSpPr>
          <p:sp>
            <p:nvSpPr>
              <p:cNvPr id="15" name="Rektangel 14"/>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6" name="Rektangel 15"/>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9" name="Rektangel 8"/>
            <p:cNvSpPr/>
            <p:nvPr/>
          </p:nvSpPr>
          <p:spPr>
            <a:xfrm>
              <a:off x="1014761" y="4908609"/>
              <a:ext cx="1044497" cy="724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smtClean="0"/>
                <a:t>Action</a:t>
              </a:r>
              <a:endParaRPr lang="en-GB" dirty="0"/>
            </a:p>
          </p:txBody>
        </p:sp>
        <p:sp>
          <p:nvSpPr>
            <p:cNvPr id="10" name="Rektangel 9"/>
            <p:cNvSpPr/>
            <p:nvPr/>
          </p:nvSpPr>
          <p:spPr>
            <a:xfrm>
              <a:off x="2682828" y="4471638"/>
              <a:ext cx="1893240" cy="735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11" name="Rektangel 10"/>
                <p:cNvSpPr/>
                <p:nvPr/>
              </p:nvSpPr>
              <p:spPr>
                <a:xfrm>
                  <a:off x="5199638" y="4547837"/>
                  <a:ext cx="1248936" cy="5835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oMath>
                    </m:oMathPara>
                  </a14:m>
                  <a:endParaRPr lang="en-GB" dirty="0"/>
                </a:p>
              </p:txBody>
            </p:sp>
          </mc:Choice>
          <mc:Fallback xmlns="">
            <p:sp>
              <p:nvSpPr>
                <p:cNvPr id="11" name="Rektangel 10"/>
                <p:cNvSpPr>
                  <a:spLocks noRot="1" noChangeAspect="1" noMove="1" noResize="1" noEditPoints="1" noAdjustHandles="1" noChangeArrowheads="1" noChangeShapeType="1" noTextEdit="1"/>
                </p:cNvSpPr>
                <p:nvPr/>
              </p:nvSpPr>
              <p:spPr>
                <a:xfrm>
                  <a:off x="5199638" y="4547837"/>
                  <a:ext cx="1248936" cy="583581"/>
                </a:xfrm>
                <a:prstGeom prst="rect">
                  <a:avLst/>
                </a:prstGeom>
                <a:blipFill rotWithShape="0">
                  <a:blip r:embed="rId3"/>
                  <a:stretch>
                    <a:fillRect t="-22581" b="-77419"/>
                  </a:stretch>
                </a:blipFill>
              </p:spPr>
              <p:txBody>
                <a:bodyPr/>
                <a:lstStyle/>
                <a:p>
                  <a:r>
                    <a:rPr lang="en-GB">
                      <a:noFill/>
                    </a:rPr>
                    <a:t> </a:t>
                  </a:r>
                </a:p>
              </p:txBody>
            </p:sp>
          </mc:Fallback>
        </mc:AlternateContent>
        <p:cxnSp>
          <p:nvCxnSpPr>
            <p:cNvPr id="12" name="Lige pilforbindelse 11"/>
            <p:cNvCxnSpPr>
              <a:stCxn id="16" idx="3"/>
            </p:cNvCxnSpPr>
            <p:nvPr/>
          </p:nvCxnSpPr>
          <p:spPr>
            <a:xfrm>
              <a:off x="2059258" y="4261624"/>
              <a:ext cx="623570" cy="362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Lige pilforbindelse 12"/>
            <p:cNvCxnSpPr>
              <a:stCxn id="9" idx="3"/>
              <a:endCxn id="10" idx="1"/>
            </p:cNvCxnSpPr>
            <p:nvPr/>
          </p:nvCxnSpPr>
          <p:spPr>
            <a:xfrm flipV="1">
              <a:off x="2059258" y="4839629"/>
              <a:ext cx="623570" cy="43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Lige pilforbindelse 13"/>
            <p:cNvCxnSpPr>
              <a:stCxn id="10" idx="3"/>
              <a:endCxn id="11" idx="1"/>
            </p:cNvCxnSpPr>
            <p:nvPr/>
          </p:nvCxnSpPr>
          <p:spPr>
            <a:xfrm flipV="1">
              <a:off x="4576068" y="4839628"/>
              <a:ext cx="62357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uppe 16"/>
          <p:cNvGrpSpPr/>
          <p:nvPr/>
        </p:nvGrpSpPr>
        <p:grpSpPr>
          <a:xfrm>
            <a:off x="4610100" y="1205821"/>
            <a:ext cx="4482794" cy="911879"/>
            <a:chOff x="924976" y="5216857"/>
            <a:chExt cx="4290599" cy="1225282"/>
          </a:xfrm>
        </p:grpSpPr>
        <p:grpSp>
          <p:nvGrpSpPr>
            <p:cNvPr id="18" name="Gruppe 17"/>
            <p:cNvGrpSpPr/>
            <p:nvPr/>
          </p:nvGrpSpPr>
          <p:grpSpPr>
            <a:xfrm>
              <a:off x="924976" y="5512753"/>
              <a:ext cx="818820" cy="388875"/>
              <a:chOff x="1014761" y="3746809"/>
              <a:chExt cx="1044497" cy="877229"/>
            </a:xfrm>
          </p:grpSpPr>
          <p:sp>
            <p:nvSpPr>
              <p:cNvPr id="28" name="Rektangel 27"/>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9" name="Rektangel 28"/>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19" name="Rektangel 18"/>
            <p:cNvSpPr/>
            <p:nvPr/>
          </p:nvSpPr>
          <p:spPr>
            <a:xfrm>
              <a:off x="2186840" y="5578507"/>
              <a:ext cx="1484181" cy="32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20" name="Rektangel 19"/>
                <p:cNvSpPr/>
                <p:nvPr/>
              </p:nvSpPr>
              <p:spPr>
                <a:xfrm>
                  <a:off x="4228661" y="5611619"/>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p:txBody>
            </p:sp>
          </mc:Choice>
          <mc:Fallback xmlns="">
            <p:sp>
              <p:nvSpPr>
                <p:cNvPr id="20" name="Rektangel 19"/>
                <p:cNvSpPr>
                  <a:spLocks noRot="1" noChangeAspect="1" noMove="1" noResize="1" noEditPoints="1" noAdjustHandles="1" noChangeArrowheads="1" noChangeShapeType="1" noTextEdit="1"/>
                </p:cNvSpPr>
                <p:nvPr/>
              </p:nvSpPr>
              <p:spPr>
                <a:xfrm>
                  <a:off x="4228661" y="5611619"/>
                  <a:ext cx="979087" cy="258701"/>
                </a:xfrm>
                <a:prstGeom prst="rect">
                  <a:avLst/>
                </a:prstGeom>
                <a:blipFill rotWithShape="0">
                  <a:blip r:embed="rId4"/>
                  <a:stretch>
                    <a:fillRect l="-2439" t="-13889" b="-58333"/>
                  </a:stretch>
                </a:blipFill>
              </p:spPr>
              <p:txBody>
                <a:bodyPr/>
                <a:lstStyle/>
                <a:p>
                  <a:r>
                    <a:rPr lang="en-GB">
                      <a:noFill/>
                    </a:rPr>
                    <a:t> </a:t>
                  </a:r>
                </a:p>
              </p:txBody>
            </p:sp>
          </mc:Fallback>
        </mc:AlternateContent>
        <p:cxnSp>
          <p:nvCxnSpPr>
            <p:cNvPr id="21" name="Lige pilforbindelse 20"/>
            <p:cNvCxnSpPr>
              <a:stCxn id="29" idx="3"/>
              <a:endCxn id="19" idx="1"/>
            </p:cNvCxnSpPr>
            <p:nvPr/>
          </p:nvCxnSpPr>
          <p:spPr>
            <a:xfrm>
              <a:off x="1743796" y="5740970"/>
              <a:ext cx="443044"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Lige pilforbindelse 21"/>
            <p:cNvCxnSpPr>
              <a:stCxn id="19" idx="3"/>
              <a:endCxn id="20" idx="1"/>
            </p:cNvCxnSpPr>
            <p:nvPr/>
          </p:nvCxnSpPr>
          <p:spPr>
            <a:xfrm flipV="1">
              <a:off x="3671021" y="5740970"/>
              <a:ext cx="557640"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Rektangel 22"/>
                <p:cNvSpPr/>
                <p:nvPr/>
              </p:nvSpPr>
              <p:spPr>
                <a:xfrm>
                  <a:off x="4228660" y="5216857"/>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p:txBody>
            </p:sp>
          </mc:Choice>
          <mc:Fallback xmlns="">
            <p:sp>
              <p:nvSpPr>
                <p:cNvPr id="23" name="Rektangel 22"/>
                <p:cNvSpPr>
                  <a:spLocks noRot="1" noChangeAspect="1" noMove="1" noResize="1" noEditPoints="1" noAdjustHandles="1" noChangeArrowheads="1" noChangeShapeType="1" noTextEdit="1"/>
                </p:cNvSpPr>
                <p:nvPr/>
              </p:nvSpPr>
              <p:spPr>
                <a:xfrm>
                  <a:off x="4228660" y="5216857"/>
                  <a:ext cx="979087" cy="258701"/>
                </a:xfrm>
                <a:prstGeom prst="rect">
                  <a:avLst/>
                </a:prstGeom>
                <a:blipFill rotWithShape="0">
                  <a:blip r:embed="rId5"/>
                  <a:stretch>
                    <a:fillRect l="-2439" t="-14286" b="-628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ktangel 23"/>
                <p:cNvSpPr/>
                <p:nvPr/>
              </p:nvSpPr>
              <p:spPr>
                <a:xfrm>
                  <a:off x="4236488" y="6183438"/>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m:rPr>
                              <m:sty m:val="p"/>
                            </m:rPr>
                            <a:rPr lang="da-DK" b="0" i="0" dirty="0" smtClean="0">
                              <a:latin typeface="Cambria Math" panose="02040503050406030204" pitchFamily="18" charset="0"/>
                            </a:rPr>
                            <m:t>n</m:t>
                          </m:r>
                        </m:sub>
                      </m:sSub>
                    </m:oMath>
                  </a14:m>
                  <a:r>
                    <a:rPr lang="en-GB" dirty="0" smtClean="0"/>
                    <a:t>)</a:t>
                  </a:r>
                  <a:endParaRPr lang="en-GB" dirty="0"/>
                </a:p>
              </p:txBody>
            </p:sp>
          </mc:Choice>
          <mc:Fallback xmlns="">
            <p:sp>
              <p:nvSpPr>
                <p:cNvPr id="24" name="Rektangel 23"/>
                <p:cNvSpPr>
                  <a:spLocks noRot="1" noChangeAspect="1" noMove="1" noResize="1" noEditPoints="1" noAdjustHandles="1" noChangeArrowheads="1" noChangeShapeType="1" noTextEdit="1"/>
                </p:cNvSpPr>
                <p:nvPr/>
              </p:nvSpPr>
              <p:spPr>
                <a:xfrm>
                  <a:off x="4236488" y="6183438"/>
                  <a:ext cx="979087" cy="258701"/>
                </a:xfrm>
                <a:prstGeom prst="rect">
                  <a:avLst/>
                </a:prstGeom>
                <a:blipFill rotWithShape="0">
                  <a:blip r:embed="rId6"/>
                  <a:stretch>
                    <a:fillRect t="-51429" r="-2439" b="-82857"/>
                  </a:stretch>
                </a:blipFill>
              </p:spPr>
              <p:txBody>
                <a:bodyPr/>
                <a:lstStyle/>
                <a:p>
                  <a:r>
                    <a:rPr lang="en-GB">
                      <a:noFill/>
                    </a:rPr>
                    <a:t> </a:t>
                  </a:r>
                </a:p>
              </p:txBody>
            </p:sp>
          </mc:Fallback>
        </mc:AlternateContent>
        <p:sp>
          <p:nvSpPr>
            <p:cNvPr id="25" name="Tekstfelt 24"/>
            <p:cNvSpPr txBox="1"/>
            <p:nvPr/>
          </p:nvSpPr>
          <p:spPr>
            <a:xfrm>
              <a:off x="4506360" y="5775862"/>
              <a:ext cx="415498" cy="369332"/>
            </a:xfrm>
            <a:prstGeom prst="rect">
              <a:avLst/>
            </a:prstGeom>
            <a:noFill/>
          </p:spPr>
          <p:txBody>
            <a:bodyPr wrap="none" rtlCol="0">
              <a:spAutoFit/>
            </a:bodyPr>
            <a:lstStyle/>
            <a:p>
              <a:r>
                <a:rPr lang="en-GB" dirty="0" smtClean="0"/>
                <a:t>…</a:t>
              </a:r>
              <a:endParaRPr lang="en-GB" dirty="0"/>
            </a:p>
          </p:txBody>
        </p:sp>
        <p:cxnSp>
          <p:nvCxnSpPr>
            <p:cNvPr id="26" name="Lige pilforbindelse 25"/>
            <p:cNvCxnSpPr>
              <a:endCxn id="23" idx="1"/>
            </p:cNvCxnSpPr>
            <p:nvPr/>
          </p:nvCxnSpPr>
          <p:spPr>
            <a:xfrm flipV="1">
              <a:off x="3671021" y="5346208"/>
              <a:ext cx="557639" cy="2654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Lige pilforbindelse 26"/>
            <p:cNvCxnSpPr>
              <a:endCxn id="24" idx="1"/>
            </p:cNvCxnSpPr>
            <p:nvPr/>
          </p:nvCxnSpPr>
          <p:spPr>
            <a:xfrm>
              <a:off x="3671021" y="5901628"/>
              <a:ext cx="565467" cy="411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mc:Choice xmlns:a14="http://schemas.microsoft.com/office/drawing/2010/main" Requires="a14">
          <p:sp>
            <p:nvSpPr>
              <p:cNvPr id="50" name="Pladsholder til tekst 2"/>
              <p:cNvSpPr txBox="1">
                <a:spLocks/>
              </p:cNvSpPr>
              <p:nvPr/>
            </p:nvSpPr>
            <p:spPr>
              <a:xfrm>
                <a:off x="999893" y="544114"/>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err="1" smtClean="0">
                    <a:solidFill>
                      <a:schemeClr val="accent2"/>
                    </a:solidFill>
                    <a:ea typeface="Cambria Math" panose="02040503050406030204" pitchFamily="18" charset="0"/>
                  </a:rPr>
                  <a:t>PredatorA</a:t>
                </a:r>
                <a:r>
                  <a:rPr lang="da-DK" sz="1650" b="1" dirty="0" smtClean="0">
                    <a:solidFill>
                      <a:schemeClr val="accent2"/>
                    </a:solidFill>
                    <a:ea typeface="Cambria Math" panose="02040503050406030204" pitchFamily="18" charset="0"/>
                  </a:rPr>
                  <a:t> </a:t>
                </a:r>
                <a:r>
                  <a:rPr lang="da-DK" sz="1650" b="1" dirty="0" err="1" smtClean="0">
                    <a:solidFill>
                      <a:schemeClr val="accent2"/>
                    </a:solidFill>
                    <a:ea typeface="Cambria Math" panose="02040503050406030204" pitchFamily="18" charset="0"/>
                  </a:rPr>
                  <a:t>vs</a:t>
                </a:r>
                <a:r>
                  <a:rPr lang="da-DK" sz="1650" b="1" dirty="0" smtClean="0">
                    <a:solidFill>
                      <a:schemeClr val="accent2"/>
                    </a:solidFill>
                    <a:ea typeface="Cambria Math" panose="02040503050406030204" pitchFamily="18" charset="0"/>
                  </a:rPr>
                  <a:t> </a:t>
                </a:r>
                <a:r>
                  <a:rPr lang="da-DK" sz="1650" b="1" dirty="0" err="1" smtClean="0">
                    <a:solidFill>
                      <a:schemeClr val="accent2"/>
                    </a:solidFill>
                    <a:ea typeface="Cambria Math" panose="02040503050406030204" pitchFamily="18" charset="0"/>
                  </a:rPr>
                  <a:t>PredatorB</a:t>
                </a:r>
                <a:r>
                  <a:rPr lang="da-DK" sz="1650" b="1" dirty="0" smtClean="0">
                    <a:solidFill>
                      <a:schemeClr val="accent2"/>
                    </a:solidFill>
                    <a:ea typeface="Cambria Math" panose="02040503050406030204" pitchFamily="18" charset="0"/>
                  </a:rPr>
                  <a:t> </a:t>
                </a:r>
                <a14:m>
                  <m:oMath xmlns:m="http://schemas.openxmlformats.org/officeDocument/2006/math">
                    <m:d>
                      <m:dPr>
                        <m:ctrlPr>
                          <a:rPr lang="da-DK" sz="1650" b="0" i="1" smtClean="0">
                            <a:solidFill>
                              <a:schemeClr val="tx2"/>
                            </a:solidFill>
                            <a:latin typeface="Cambria Math"/>
                            <a:ea typeface="Cambria Math" panose="02040503050406030204" pitchFamily="18" charset="0"/>
                          </a:rPr>
                        </m:ctrlPr>
                      </m:dPr>
                      <m:e>
                        <m:r>
                          <a:rPr lang="en-US" sz="1650" i="1">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=0.2</m:t>
                        </m:r>
                        <m:r>
                          <a:rPr lang="da-DK" sz="1650" b="0" i="1" smtClean="0">
                            <a:solidFill>
                              <a:schemeClr val="tx2"/>
                            </a:solidFill>
                            <a:latin typeface="Cambria Math" panose="02040503050406030204" pitchFamily="18" charset="0"/>
                            <a:ea typeface="Cambria Math" panose="02040503050406030204" pitchFamily="18" charset="0"/>
                          </a:rPr>
                          <m:t>, 30000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each</m:t>
                        </m:r>
                      </m:e>
                    </m:d>
                    <m:r>
                      <a:rPr lang="da-DK" sz="1650" b="0" i="1" smtClean="0">
                        <a:solidFill>
                          <a:schemeClr val="tx2"/>
                        </a:solidFill>
                        <a:latin typeface="Cambria Math" panose="02040503050406030204" pitchFamily="18" charset="0"/>
                        <a:ea typeface="Cambria Math" panose="02040503050406030204" pitchFamily="18" charset="0"/>
                      </a:rPr>
                      <m:t> </m:t>
                    </m:r>
                  </m:oMath>
                </a14:m>
                <a:endParaRPr lang="en-US" sz="1650" dirty="0">
                  <a:solidFill>
                    <a:schemeClr val="tx2"/>
                  </a:solidFill>
                </a:endParaRPr>
              </a:p>
            </p:txBody>
          </p:sp>
        </mc:Choice>
        <mc:Fallback>
          <p:sp>
            <p:nvSpPr>
              <p:cNvPr id="50" name="Pladsholder til tekst 2"/>
              <p:cNvSpPr txBox="1">
                <a:spLocks noRot="1" noChangeAspect="1" noMove="1" noResize="1" noEditPoints="1" noAdjustHandles="1" noChangeArrowheads="1" noChangeShapeType="1" noTextEdit="1"/>
              </p:cNvSpPr>
              <p:nvPr/>
            </p:nvSpPr>
            <p:spPr>
              <a:xfrm>
                <a:off x="999893" y="544114"/>
                <a:ext cx="8272211" cy="702527"/>
              </a:xfrm>
              <a:prstGeom prst="rect">
                <a:avLst/>
              </a:prstGeom>
              <a:blipFill rotWithShape="1">
                <a:blip r:embed="rId7"/>
                <a:stretch>
                  <a:fillRect/>
                </a:stretch>
              </a:blipFill>
            </p:spPr>
            <p:txBody>
              <a:bodyPr/>
              <a:lstStyle/>
              <a:p>
                <a:r>
                  <a:rPr lang="da-DK">
                    <a:noFill/>
                  </a:rPr>
                  <a:t> </a:t>
                </a:r>
              </a:p>
            </p:txBody>
          </p:sp>
        </mc:Fallback>
      </mc:AlternateContent>
    </p:spTree>
    <p:extLst>
      <p:ext uri="{BB962C8B-B14F-4D97-AF65-F5344CB8AC3E}">
        <p14:creationId xmlns:p14="http://schemas.microsoft.com/office/powerpoint/2010/main" val="432052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dsholder til indho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69" y="2246917"/>
            <a:ext cx="4044554" cy="737374"/>
          </a:xfrm>
          <a:prstGeom prst="rect">
            <a:avLst/>
          </a:prstGeom>
        </p:spPr>
      </p:pic>
      <p:pic>
        <p:nvPicPr>
          <p:cNvPr id="5" name="Pladsholder til indhold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479" y="2257607"/>
            <a:ext cx="4044553" cy="715995"/>
          </a:xfrm>
          <a:prstGeom prst="rect">
            <a:avLst/>
          </a:prstGeom>
        </p:spPr>
      </p:pic>
      <p:pic>
        <p:nvPicPr>
          <p:cNvPr id="32" name="Billed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23" y="3869287"/>
            <a:ext cx="4489846" cy="1995487"/>
          </a:xfrm>
          <a:prstGeom prst="rect">
            <a:avLst/>
          </a:prstGeom>
        </p:spPr>
      </p:pic>
      <p:pic>
        <p:nvPicPr>
          <p:cNvPr id="33" name="Billed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447" y="3869287"/>
            <a:ext cx="4493553" cy="1997135"/>
          </a:xfrm>
          <a:prstGeom prst="rect">
            <a:avLst/>
          </a:prstGeom>
        </p:spPr>
      </p:pic>
      <p:sp>
        <p:nvSpPr>
          <p:cNvPr id="34" name="Tekstfelt 33"/>
          <p:cNvSpPr txBox="1"/>
          <p:nvPr/>
        </p:nvSpPr>
        <p:spPr>
          <a:xfrm>
            <a:off x="175430" y="3699974"/>
            <a:ext cx="245269" cy="2863269"/>
          </a:xfrm>
          <a:prstGeom prst="rect">
            <a:avLst/>
          </a:prstGeom>
          <a:solidFill>
            <a:schemeClr val="bg1"/>
          </a:solidFill>
        </p:spPr>
        <p:txBody>
          <a:bodyPr wrap="square" rtlCol="0">
            <a:spAutoFit/>
          </a:bodyPr>
          <a:lstStyle/>
          <a:p>
            <a:endParaRPr lang="en-GB" dirty="0"/>
          </a:p>
        </p:txBody>
      </p:sp>
      <p:sp>
        <p:nvSpPr>
          <p:cNvPr id="35" name="Tekstfelt 34"/>
          <p:cNvSpPr txBox="1"/>
          <p:nvPr/>
        </p:nvSpPr>
        <p:spPr>
          <a:xfrm>
            <a:off x="4675848" y="3617298"/>
            <a:ext cx="121452" cy="2863269"/>
          </a:xfrm>
          <a:prstGeom prst="rect">
            <a:avLst/>
          </a:prstGeom>
          <a:solidFill>
            <a:schemeClr val="bg1"/>
          </a:solidFill>
        </p:spPr>
        <p:txBody>
          <a:bodyPr wrap="square" rtlCol="0">
            <a:spAutoFit/>
          </a:bodyPr>
          <a:lstStyle/>
          <a:p>
            <a:endParaRPr lang="en-GB" dirty="0"/>
          </a:p>
        </p:txBody>
      </p:sp>
      <p:cxnSp>
        <p:nvCxnSpPr>
          <p:cNvPr id="31" name="Lige forbindelse 30"/>
          <p:cNvCxnSpPr/>
          <p:nvPr/>
        </p:nvCxnSpPr>
        <p:spPr>
          <a:xfrm>
            <a:off x="4728369" y="3912270"/>
            <a:ext cx="8084" cy="2003565"/>
          </a:xfrm>
          <a:prstGeom prst="line">
            <a:avLst/>
          </a:prstGeom>
        </p:spPr>
        <p:style>
          <a:lnRef idx="1">
            <a:schemeClr val="dk1"/>
          </a:lnRef>
          <a:fillRef idx="0">
            <a:schemeClr val="dk1"/>
          </a:fillRef>
          <a:effectRef idx="0">
            <a:schemeClr val="dk1"/>
          </a:effectRef>
          <a:fontRef idx="minor">
            <a:schemeClr val="tx1"/>
          </a:fontRef>
        </p:style>
      </p:cxnSp>
      <p:sp>
        <p:nvSpPr>
          <p:cNvPr id="48" name="Tekstfelt 47"/>
          <p:cNvSpPr txBox="1"/>
          <p:nvPr/>
        </p:nvSpPr>
        <p:spPr>
          <a:xfrm>
            <a:off x="5265963" y="5804162"/>
            <a:ext cx="3786486" cy="369332"/>
          </a:xfrm>
          <a:prstGeom prst="rect">
            <a:avLst/>
          </a:prstGeom>
          <a:solidFill>
            <a:schemeClr val="bg1"/>
          </a:solidFill>
        </p:spPr>
        <p:txBody>
          <a:bodyPr wrap="square" rtlCol="0">
            <a:spAutoFit/>
          </a:bodyPr>
          <a:lstStyle/>
          <a:p>
            <a:endParaRPr lang="en-GB" dirty="0"/>
          </a:p>
        </p:txBody>
      </p:sp>
      <mc:AlternateContent xmlns:mc="http://schemas.openxmlformats.org/markup-compatibility/2006">
        <mc:Choice xmlns:a14="http://schemas.microsoft.com/office/drawing/2010/main" Requires="a14">
          <p:sp>
            <p:nvSpPr>
              <p:cNvPr id="50" name="Pladsholder til tekst 2"/>
              <p:cNvSpPr txBox="1">
                <a:spLocks/>
              </p:cNvSpPr>
              <p:nvPr/>
            </p:nvSpPr>
            <p:spPr>
              <a:xfrm>
                <a:off x="999893" y="544114"/>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err="1" smtClean="0">
                    <a:solidFill>
                      <a:schemeClr val="accent2"/>
                    </a:solidFill>
                    <a:ea typeface="Cambria Math" panose="02040503050406030204" pitchFamily="18" charset="0"/>
                  </a:rPr>
                  <a:t>PredatorA</a:t>
                </a:r>
                <a:r>
                  <a:rPr lang="da-DK" sz="1650" b="1" dirty="0" smtClean="0">
                    <a:solidFill>
                      <a:schemeClr val="accent2"/>
                    </a:solidFill>
                    <a:ea typeface="Cambria Math" panose="02040503050406030204" pitchFamily="18" charset="0"/>
                  </a:rPr>
                  <a:t> </a:t>
                </a:r>
                <a:r>
                  <a:rPr lang="da-DK" sz="1650" b="1" dirty="0" err="1" smtClean="0">
                    <a:solidFill>
                      <a:schemeClr val="accent2"/>
                    </a:solidFill>
                    <a:ea typeface="Cambria Math" panose="02040503050406030204" pitchFamily="18" charset="0"/>
                  </a:rPr>
                  <a:t>vs</a:t>
                </a:r>
                <a:r>
                  <a:rPr lang="da-DK" sz="1650" b="1" dirty="0" smtClean="0">
                    <a:solidFill>
                      <a:schemeClr val="accent2"/>
                    </a:solidFill>
                    <a:ea typeface="Cambria Math" panose="02040503050406030204" pitchFamily="18" charset="0"/>
                  </a:rPr>
                  <a:t> </a:t>
                </a:r>
                <a:r>
                  <a:rPr lang="da-DK" sz="1650" b="1" dirty="0" err="1" smtClean="0">
                    <a:solidFill>
                      <a:schemeClr val="accent2"/>
                    </a:solidFill>
                    <a:ea typeface="Cambria Math" panose="02040503050406030204" pitchFamily="18" charset="0"/>
                  </a:rPr>
                  <a:t>PredatorB</a:t>
                </a:r>
                <a:r>
                  <a:rPr lang="da-DK" sz="1650" b="1" dirty="0" smtClean="0">
                    <a:solidFill>
                      <a:schemeClr val="accent2"/>
                    </a:solidFill>
                    <a:ea typeface="Cambria Math" panose="02040503050406030204" pitchFamily="18" charset="0"/>
                  </a:rPr>
                  <a:t> </a:t>
                </a:r>
                <a14:m>
                  <m:oMath xmlns:m="http://schemas.openxmlformats.org/officeDocument/2006/math">
                    <m:d>
                      <m:dPr>
                        <m:ctrlPr>
                          <a:rPr lang="da-DK" sz="1650" b="0" i="1" smtClean="0">
                            <a:solidFill>
                              <a:schemeClr val="tx2"/>
                            </a:solidFill>
                            <a:latin typeface="Cambria Math"/>
                            <a:ea typeface="Cambria Math" panose="02040503050406030204" pitchFamily="18" charset="0"/>
                          </a:rPr>
                        </m:ctrlPr>
                      </m:dPr>
                      <m:e>
                        <m:r>
                          <a:rPr lang="en-US" sz="1650" i="1">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=0.2</m:t>
                        </m:r>
                        <m:r>
                          <a:rPr lang="da-DK" sz="1650" b="0" i="1" smtClean="0">
                            <a:solidFill>
                              <a:schemeClr val="tx2"/>
                            </a:solidFill>
                            <a:latin typeface="Cambria Math" panose="02040503050406030204" pitchFamily="18" charset="0"/>
                            <a:ea typeface="Cambria Math" panose="02040503050406030204" pitchFamily="18" charset="0"/>
                          </a:rPr>
                          <m:t>, 30000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each</m:t>
                        </m:r>
                      </m:e>
                    </m:d>
                    <m:r>
                      <a:rPr lang="da-DK" sz="1650" b="0" i="1" smtClean="0">
                        <a:solidFill>
                          <a:schemeClr val="tx2"/>
                        </a:solidFill>
                        <a:latin typeface="Cambria Math" panose="02040503050406030204" pitchFamily="18" charset="0"/>
                        <a:ea typeface="Cambria Math" panose="02040503050406030204" pitchFamily="18" charset="0"/>
                      </a:rPr>
                      <m:t> </m:t>
                    </m:r>
                  </m:oMath>
                </a14:m>
                <a:endParaRPr lang="en-US" sz="1650" dirty="0">
                  <a:solidFill>
                    <a:schemeClr val="tx2"/>
                  </a:solidFill>
                </a:endParaRPr>
              </a:p>
            </p:txBody>
          </p:sp>
        </mc:Choice>
        <mc:Fallback>
          <p:sp>
            <p:nvSpPr>
              <p:cNvPr id="50" name="Pladsholder til tekst 2"/>
              <p:cNvSpPr txBox="1">
                <a:spLocks noRot="1" noChangeAspect="1" noMove="1" noResize="1" noEditPoints="1" noAdjustHandles="1" noChangeArrowheads="1" noChangeShapeType="1" noTextEdit="1"/>
              </p:cNvSpPr>
              <p:nvPr/>
            </p:nvSpPr>
            <p:spPr>
              <a:xfrm>
                <a:off x="999893" y="544114"/>
                <a:ext cx="8272211" cy="702527"/>
              </a:xfrm>
              <a:prstGeom prst="rect">
                <a:avLst/>
              </a:prstGeom>
              <a:blipFill rotWithShape="1">
                <a:blip r:embed="rId7"/>
                <a:stretch>
                  <a:fillRect/>
                </a:stretch>
              </a:blipFill>
            </p:spPr>
            <p:txBody>
              <a:bodyPr/>
              <a:lstStyle/>
              <a:p>
                <a:r>
                  <a:rPr lang="da-DK">
                    <a:noFill/>
                  </a:rPr>
                  <a:t> </a:t>
                </a:r>
              </a:p>
            </p:txBody>
          </p:sp>
        </mc:Fallback>
      </mc:AlternateContent>
      <mc:AlternateContent xmlns:mc="http://schemas.openxmlformats.org/markup-compatibility/2006">
        <mc:Choice xmlns:a14="http://schemas.microsoft.com/office/drawing/2010/main" Requires="a14">
          <p:sp>
            <p:nvSpPr>
              <p:cNvPr id="52" name="Rektangel 51"/>
              <p:cNvSpPr/>
              <p:nvPr/>
            </p:nvSpPr>
            <p:spPr>
              <a:xfrm>
                <a:off x="4096865" y="3460860"/>
                <a:ext cx="2214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a-DK" b="0" i="0" smtClean="0">
                          <a:solidFill>
                            <a:schemeClr val="tx2"/>
                          </a:solidFill>
                          <a:latin typeface="Cambria Math"/>
                          <a:ea typeface="Cambria Math" panose="02040503050406030204" pitchFamily="18" charset="0"/>
                        </a:rPr>
                        <m:t>PredatorA</m:t>
                      </m:r>
                      <m:r>
                        <a:rPr lang="da-DK" b="0" i="0" smtClean="0">
                          <a:solidFill>
                            <a:schemeClr val="tx2"/>
                          </a:solidFill>
                          <a:latin typeface="Cambria Math"/>
                          <a:ea typeface="Cambria Math" panose="02040503050406030204" pitchFamily="18" charset="0"/>
                        </a:rPr>
                        <m:t>, </m:t>
                      </m:r>
                      <m:r>
                        <a:rPr lang="da-DK" i="1">
                          <a:solidFill>
                            <a:schemeClr val="tx2"/>
                          </a:solidFill>
                          <a:latin typeface="Cambria Math" panose="02040503050406030204" pitchFamily="18" charset="0"/>
                          <a:ea typeface="Cambria Math" panose="02040503050406030204" pitchFamily="18" charset="0"/>
                        </a:rPr>
                        <m:t>𝜆</m:t>
                      </m:r>
                      <m:r>
                        <a:rPr lang="da-DK" i="1">
                          <a:solidFill>
                            <a:schemeClr val="tx2"/>
                          </a:solidFill>
                          <a:latin typeface="Cambria Math" panose="02040503050406030204" pitchFamily="18" charset="0"/>
                          <a:ea typeface="Cambria Math" panose="02040503050406030204" pitchFamily="18" charset="0"/>
                        </a:rPr>
                        <m:t>=0.35</m:t>
                      </m:r>
                    </m:oMath>
                  </m:oMathPara>
                </a14:m>
                <a:endParaRPr lang="en-GB" dirty="0"/>
              </a:p>
            </p:txBody>
          </p:sp>
        </mc:Choice>
        <mc:Fallback>
          <p:sp>
            <p:nvSpPr>
              <p:cNvPr id="52" name="Rektangel 51"/>
              <p:cNvSpPr>
                <a:spLocks noRot="1" noChangeAspect="1" noMove="1" noResize="1" noEditPoints="1" noAdjustHandles="1" noChangeArrowheads="1" noChangeShapeType="1" noTextEdit="1"/>
              </p:cNvSpPr>
              <p:nvPr/>
            </p:nvSpPr>
            <p:spPr>
              <a:xfrm>
                <a:off x="4096865" y="3460860"/>
                <a:ext cx="2214837" cy="369332"/>
              </a:xfrm>
              <a:prstGeom prst="rect">
                <a:avLst/>
              </a:prstGeom>
              <a:blipFill rotWithShape="1">
                <a:blip r:embed="rId8"/>
                <a:stretch>
                  <a:fillRect/>
                </a:stretch>
              </a:blipFill>
            </p:spPr>
            <p:txBody>
              <a:bodyPr/>
              <a:lstStyle/>
              <a:p>
                <a:r>
                  <a:rPr lang="da-DK">
                    <a:noFill/>
                  </a:rPr>
                  <a:t> </a:t>
                </a:r>
              </a:p>
            </p:txBody>
          </p:sp>
        </mc:Fallback>
      </mc:AlternateContent>
      <p:cxnSp>
        <p:nvCxnSpPr>
          <p:cNvPr id="53" name="Lige forbindelse 52"/>
          <p:cNvCxnSpPr/>
          <p:nvPr/>
        </p:nvCxnSpPr>
        <p:spPr>
          <a:xfrm>
            <a:off x="4736453" y="2161822"/>
            <a:ext cx="0" cy="121696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Pladsholder til tekst 2"/>
              <p:cNvSpPr txBox="1">
                <a:spLocks/>
              </p:cNvSpPr>
              <p:nvPr/>
            </p:nvSpPr>
            <p:spPr>
              <a:xfrm>
                <a:off x="2107311" y="5804162"/>
                <a:ext cx="5242115" cy="1157362"/>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14:m>
                  <m:oMath xmlns:m="http://schemas.openxmlformats.org/officeDocument/2006/math">
                    <m:r>
                      <a:rPr lang="da-DK" sz="1650" b="1" i="1" smtClean="0">
                        <a:solidFill>
                          <a:schemeClr val="tx2"/>
                        </a:solidFill>
                        <a:latin typeface="Cambria Math" panose="02040503050406030204" pitchFamily="18" charset="0"/>
                      </a:rPr>
                      <m:t>𝒙</m:t>
                    </m:r>
                  </m:oMath>
                </a14:m>
                <a:r>
                  <a:rPr lang="en-US" sz="1650" b="1" dirty="0">
                    <a:solidFill>
                      <a:schemeClr val="tx2"/>
                    </a:solidFill>
                  </a:rPr>
                  <a:t> axis: </a:t>
                </a:r>
                <a:r>
                  <a:rPr lang="en-US" sz="1650" dirty="0" smtClean="0"/>
                  <a:t>match number, </a:t>
                </a:r>
                <a:r>
                  <a:rPr lang="en-US" sz="1650" dirty="0" smtClean="0">
                    <a:solidFill>
                      <a:schemeClr val="tx2"/>
                    </a:solidFill>
                  </a:rPr>
                  <a:t>                     </a:t>
                </a:r>
                <a:endParaRPr lang="da-DK" sz="1650" b="1" i="1" dirty="0" smtClean="0">
                  <a:solidFill>
                    <a:schemeClr val="tx2"/>
                  </a:solidFill>
                  <a:latin typeface="Cambria Math" panose="02040503050406030204" pitchFamily="18" charset="0"/>
                </a:endParaRPr>
              </a:p>
              <a:p>
                <a:pPr marL="0" indent="0" algn="ctr">
                  <a:buNone/>
                </a:pPr>
                <a14:m>
                  <m:oMath xmlns:m="http://schemas.openxmlformats.org/officeDocument/2006/math">
                    <m:r>
                      <a:rPr lang="da-DK" sz="1650" b="1" i="1">
                        <a:solidFill>
                          <a:schemeClr val="tx2"/>
                        </a:solidFill>
                        <a:latin typeface="Cambria Math" panose="02040503050406030204" pitchFamily="18" charset="0"/>
                      </a:rPr>
                      <m:t>𝒚</m:t>
                    </m:r>
                  </m:oMath>
                </a14:m>
                <a:r>
                  <a:rPr lang="en-US" sz="1650" b="1" dirty="0">
                    <a:solidFill>
                      <a:schemeClr val="tx2"/>
                    </a:solidFill>
                  </a:rPr>
                  <a:t> axis: </a:t>
                </a:r>
                <a:r>
                  <a:rPr lang="en-US" sz="1650" dirty="0" smtClean="0">
                    <a:solidFill>
                      <a:schemeClr val="tx2"/>
                    </a:solidFill>
                  </a:rPr>
                  <a:t>win prediction of last action taken</a:t>
                </a:r>
                <a:endParaRPr lang="en-US" sz="1650" dirty="0">
                  <a:solidFill>
                    <a:schemeClr val="tx2"/>
                  </a:solidFill>
                </a:endParaRPr>
              </a:p>
            </p:txBody>
          </p:sp>
        </mc:Choice>
        <mc:Fallback xmlns="">
          <p:sp>
            <p:nvSpPr>
              <p:cNvPr id="60" name="Pladsholder til tekst 2"/>
              <p:cNvSpPr txBox="1">
                <a:spLocks noRot="1" noChangeAspect="1" noMove="1" noResize="1" noEditPoints="1" noAdjustHandles="1" noChangeArrowheads="1" noChangeShapeType="1" noTextEdit="1"/>
              </p:cNvSpPr>
              <p:nvPr/>
            </p:nvSpPr>
            <p:spPr>
              <a:xfrm>
                <a:off x="2107311" y="5804162"/>
                <a:ext cx="5242115" cy="1157362"/>
              </a:xfrm>
              <a:prstGeom prst="rect">
                <a:avLst/>
              </a:prstGeom>
              <a:blipFill rotWithShape="0">
                <a:blip r:embed="rId13"/>
                <a:stretch>
                  <a:fillRect/>
                </a:stretch>
              </a:blipFill>
            </p:spPr>
            <p:txBody>
              <a:bodyPr/>
              <a:lstStyle/>
              <a:p>
                <a:r>
                  <a:rPr lang="en-GB">
                    <a:noFill/>
                  </a:rPr>
                  <a:t> </a:t>
                </a:r>
              </a:p>
            </p:txBody>
          </p:sp>
        </mc:Fallback>
      </mc:AlternateContent>
      <p:sp>
        <p:nvSpPr>
          <p:cNvPr id="61" name="Rektangel 60"/>
          <p:cNvSpPr/>
          <p:nvPr/>
        </p:nvSpPr>
        <p:spPr>
          <a:xfrm>
            <a:off x="279868" y="6233006"/>
            <a:ext cx="2212144" cy="369332"/>
          </a:xfrm>
          <a:prstGeom prst="rect">
            <a:avLst/>
          </a:prstGeom>
        </p:spPr>
        <p:txBody>
          <a:bodyPr wrap="none">
            <a:spAutoFit/>
          </a:bodyPr>
          <a:lstStyle/>
          <a:p>
            <a:pPr algn="ctr"/>
            <a:r>
              <a:rPr lang="en-US" dirty="0">
                <a:solidFill>
                  <a:srgbClr val="0000FF"/>
                </a:solidFill>
              </a:rPr>
              <a:t>Blue</a:t>
            </a:r>
            <a:r>
              <a:rPr lang="en-US" dirty="0"/>
              <a:t>: wins; </a:t>
            </a:r>
            <a:r>
              <a:rPr lang="en-US" dirty="0">
                <a:solidFill>
                  <a:srgbClr val="FF0000"/>
                </a:solidFill>
              </a:rPr>
              <a:t>Red</a:t>
            </a:r>
            <a:r>
              <a:rPr lang="en-US" dirty="0"/>
              <a:t>: losses</a:t>
            </a:r>
          </a:p>
        </p:txBody>
      </p:sp>
      <p:grpSp>
        <p:nvGrpSpPr>
          <p:cNvPr id="38" name="Gruppe 37"/>
          <p:cNvGrpSpPr/>
          <p:nvPr/>
        </p:nvGrpSpPr>
        <p:grpSpPr>
          <a:xfrm>
            <a:off x="124179" y="1243627"/>
            <a:ext cx="4468989" cy="540017"/>
            <a:chOff x="1014761" y="3746809"/>
            <a:chExt cx="5433813" cy="1886629"/>
          </a:xfrm>
        </p:grpSpPr>
        <p:grpSp>
          <p:nvGrpSpPr>
            <p:cNvPr id="39" name="Gruppe 38"/>
            <p:cNvGrpSpPr/>
            <p:nvPr/>
          </p:nvGrpSpPr>
          <p:grpSpPr>
            <a:xfrm>
              <a:off x="1014761" y="3746809"/>
              <a:ext cx="1044497" cy="877229"/>
              <a:chOff x="1014761" y="3746809"/>
              <a:chExt cx="1044497" cy="877229"/>
            </a:xfrm>
          </p:grpSpPr>
          <p:sp>
            <p:nvSpPr>
              <p:cNvPr id="46" name="Rektangel 45"/>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7" name="Rektangel 46"/>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40" name="Rektangel 39"/>
            <p:cNvSpPr/>
            <p:nvPr/>
          </p:nvSpPr>
          <p:spPr>
            <a:xfrm>
              <a:off x="1014761" y="4908609"/>
              <a:ext cx="1044497" cy="7248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smtClean="0"/>
                <a:t>Action</a:t>
              </a:r>
              <a:endParaRPr lang="en-GB" dirty="0"/>
            </a:p>
          </p:txBody>
        </p:sp>
        <p:sp>
          <p:nvSpPr>
            <p:cNvPr id="41" name="Rektangel 40"/>
            <p:cNvSpPr/>
            <p:nvPr/>
          </p:nvSpPr>
          <p:spPr>
            <a:xfrm>
              <a:off x="2682828" y="4471638"/>
              <a:ext cx="1893240" cy="735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42" name="Rektangel 41"/>
                <p:cNvSpPr/>
                <p:nvPr/>
              </p:nvSpPr>
              <p:spPr>
                <a:xfrm>
                  <a:off x="5199638" y="4547837"/>
                  <a:ext cx="1248936" cy="5835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oMath>
                    </m:oMathPara>
                  </a14:m>
                  <a:endParaRPr lang="en-GB" dirty="0"/>
                </a:p>
              </p:txBody>
            </p:sp>
          </mc:Choice>
          <mc:Fallback xmlns="">
            <p:sp>
              <p:nvSpPr>
                <p:cNvPr id="11" name="Rektangel 10"/>
                <p:cNvSpPr>
                  <a:spLocks noRot="1" noChangeAspect="1" noMove="1" noResize="1" noEditPoints="1" noAdjustHandles="1" noChangeArrowheads="1" noChangeShapeType="1" noTextEdit="1"/>
                </p:cNvSpPr>
                <p:nvPr/>
              </p:nvSpPr>
              <p:spPr>
                <a:xfrm>
                  <a:off x="5199638" y="4547837"/>
                  <a:ext cx="1248936" cy="583581"/>
                </a:xfrm>
                <a:prstGeom prst="rect">
                  <a:avLst/>
                </a:prstGeom>
                <a:blipFill rotWithShape="0">
                  <a:blip r:embed="rId14"/>
                  <a:stretch>
                    <a:fillRect t="-22581" b="-77419"/>
                  </a:stretch>
                </a:blipFill>
              </p:spPr>
              <p:txBody>
                <a:bodyPr/>
                <a:lstStyle/>
                <a:p>
                  <a:r>
                    <a:rPr lang="en-GB">
                      <a:noFill/>
                    </a:rPr>
                    <a:t> </a:t>
                  </a:r>
                </a:p>
              </p:txBody>
            </p:sp>
          </mc:Fallback>
        </mc:AlternateContent>
        <p:cxnSp>
          <p:nvCxnSpPr>
            <p:cNvPr id="43" name="Lige pilforbindelse 42"/>
            <p:cNvCxnSpPr>
              <a:stCxn id="47" idx="3"/>
            </p:cNvCxnSpPr>
            <p:nvPr/>
          </p:nvCxnSpPr>
          <p:spPr>
            <a:xfrm>
              <a:off x="2059258" y="4261624"/>
              <a:ext cx="623570" cy="362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Lige pilforbindelse 43"/>
            <p:cNvCxnSpPr>
              <a:stCxn id="40" idx="3"/>
              <a:endCxn id="41" idx="1"/>
            </p:cNvCxnSpPr>
            <p:nvPr/>
          </p:nvCxnSpPr>
          <p:spPr>
            <a:xfrm flipV="1">
              <a:off x="2059258" y="4839629"/>
              <a:ext cx="623570" cy="43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Lige pilforbindelse 44"/>
            <p:cNvCxnSpPr>
              <a:stCxn id="41" idx="3"/>
              <a:endCxn id="42" idx="1"/>
            </p:cNvCxnSpPr>
            <p:nvPr/>
          </p:nvCxnSpPr>
          <p:spPr>
            <a:xfrm flipV="1">
              <a:off x="4576068" y="4839628"/>
              <a:ext cx="62357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9" name="Gruppe 48"/>
          <p:cNvGrpSpPr/>
          <p:nvPr/>
        </p:nvGrpSpPr>
        <p:grpSpPr>
          <a:xfrm>
            <a:off x="4610100" y="1205821"/>
            <a:ext cx="4482794" cy="911879"/>
            <a:chOff x="924976" y="5216857"/>
            <a:chExt cx="4290599" cy="1225282"/>
          </a:xfrm>
        </p:grpSpPr>
        <p:grpSp>
          <p:nvGrpSpPr>
            <p:cNvPr id="51" name="Gruppe 50"/>
            <p:cNvGrpSpPr/>
            <p:nvPr/>
          </p:nvGrpSpPr>
          <p:grpSpPr>
            <a:xfrm>
              <a:off x="924976" y="5512753"/>
              <a:ext cx="818820" cy="388875"/>
              <a:chOff x="1014761" y="3746809"/>
              <a:chExt cx="1044497" cy="877229"/>
            </a:xfrm>
          </p:grpSpPr>
          <p:sp>
            <p:nvSpPr>
              <p:cNvPr id="65" name="Rektangel 64"/>
              <p:cNvSpPr/>
              <p:nvPr/>
            </p:nvSpPr>
            <p:spPr>
              <a:xfrm>
                <a:off x="1014761" y="37468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66" name="Rektangel 65"/>
              <p:cNvSpPr/>
              <p:nvPr/>
            </p:nvSpPr>
            <p:spPr>
              <a:xfrm>
                <a:off x="1178312" y="3899209"/>
                <a:ext cx="880946" cy="724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smtClean="0"/>
                  <a:t>State</a:t>
                </a:r>
                <a:endParaRPr lang="en-GB" dirty="0"/>
              </a:p>
            </p:txBody>
          </p:sp>
        </p:grpSp>
        <p:sp>
          <p:nvSpPr>
            <p:cNvPr id="54" name="Rektangel 53"/>
            <p:cNvSpPr/>
            <p:nvPr/>
          </p:nvSpPr>
          <p:spPr>
            <a:xfrm>
              <a:off x="2186840" y="5578507"/>
              <a:ext cx="1484181" cy="3262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Network</a:t>
              </a:r>
              <a:endParaRPr lang="en-GB" dirty="0"/>
            </a:p>
          </p:txBody>
        </p:sp>
        <mc:AlternateContent xmlns:mc="http://schemas.openxmlformats.org/markup-compatibility/2006" xmlns:a14="http://schemas.microsoft.com/office/drawing/2010/main">
          <mc:Choice Requires="a14">
            <p:sp>
              <p:nvSpPr>
                <p:cNvPr id="55" name="Rektangel 54"/>
                <p:cNvSpPr/>
                <p:nvPr/>
              </p:nvSpPr>
              <p:spPr>
                <a:xfrm>
                  <a:off x="4228661" y="5611619"/>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p:txBody>
            </p:sp>
          </mc:Choice>
          <mc:Fallback xmlns="">
            <p:sp>
              <p:nvSpPr>
                <p:cNvPr id="20" name="Rektangel 19"/>
                <p:cNvSpPr>
                  <a:spLocks noRot="1" noChangeAspect="1" noMove="1" noResize="1" noEditPoints="1" noAdjustHandles="1" noChangeArrowheads="1" noChangeShapeType="1" noTextEdit="1"/>
                </p:cNvSpPr>
                <p:nvPr/>
              </p:nvSpPr>
              <p:spPr>
                <a:xfrm>
                  <a:off x="4228661" y="5611619"/>
                  <a:ext cx="979087" cy="258701"/>
                </a:xfrm>
                <a:prstGeom prst="rect">
                  <a:avLst/>
                </a:prstGeom>
                <a:blipFill rotWithShape="0">
                  <a:blip r:embed="rId15"/>
                  <a:stretch>
                    <a:fillRect l="-2439" t="-13889" b="-58333"/>
                  </a:stretch>
                </a:blipFill>
              </p:spPr>
              <p:txBody>
                <a:bodyPr/>
                <a:lstStyle/>
                <a:p>
                  <a:r>
                    <a:rPr lang="en-GB">
                      <a:noFill/>
                    </a:rPr>
                    <a:t> </a:t>
                  </a:r>
                </a:p>
              </p:txBody>
            </p:sp>
          </mc:Fallback>
        </mc:AlternateContent>
        <p:cxnSp>
          <p:nvCxnSpPr>
            <p:cNvPr id="56" name="Lige pilforbindelse 55"/>
            <p:cNvCxnSpPr>
              <a:stCxn id="66" idx="3"/>
              <a:endCxn id="54" idx="1"/>
            </p:cNvCxnSpPr>
            <p:nvPr/>
          </p:nvCxnSpPr>
          <p:spPr>
            <a:xfrm>
              <a:off x="1743796" y="5740970"/>
              <a:ext cx="443044"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Lige pilforbindelse 56"/>
            <p:cNvCxnSpPr>
              <a:stCxn id="54" idx="3"/>
              <a:endCxn id="55" idx="1"/>
            </p:cNvCxnSpPr>
            <p:nvPr/>
          </p:nvCxnSpPr>
          <p:spPr>
            <a:xfrm flipV="1">
              <a:off x="3671021" y="5740970"/>
              <a:ext cx="557640" cy="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8" name="Rektangel 57"/>
                <p:cNvSpPr/>
                <p:nvPr/>
              </p:nvSpPr>
              <p:spPr>
                <a:xfrm>
                  <a:off x="4228660" y="5216857"/>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a:rPr lang="da-DK" b="0"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p:txBody>
            </p:sp>
          </mc:Choice>
          <mc:Fallback xmlns="">
            <p:sp>
              <p:nvSpPr>
                <p:cNvPr id="23" name="Rektangel 22"/>
                <p:cNvSpPr>
                  <a:spLocks noRot="1" noChangeAspect="1" noMove="1" noResize="1" noEditPoints="1" noAdjustHandles="1" noChangeArrowheads="1" noChangeShapeType="1" noTextEdit="1"/>
                </p:cNvSpPr>
                <p:nvPr/>
              </p:nvSpPr>
              <p:spPr>
                <a:xfrm>
                  <a:off x="4228660" y="5216857"/>
                  <a:ext cx="979087" cy="258701"/>
                </a:xfrm>
                <a:prstGeom prst="rect">
                  <a:avLst/>
                </a:prstGeom>
                <a:blipFill rotWithShape="0">
                  <a:blip r:embed="rId16"/>
                  <a:stretch>
                    <a:fillRect l="-2439" t="-14286" b="-628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Rektangel 58"/>
                <p:cNvSpPr/>
                <p:nvPr/>
              </p:nvSpPr>
              <p:spPr>
                <a:xfrm>
                  <a:off x="4236488" y="6183438"/>
                  <a:ext cx="979087" cy="2587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da-DK" b="0" i="1" dirty="0" smtClean="0">
                              <a:latin typeface="Cambria Math"/>
                            </a:rPr>
                          </m:ctrlPr>
                        </m:sSubPr>
                        <m:e>
                          <m:r>
                            <a:rPr lang="en-GB" i="1" dirty="0" err="1" smtClean="0">
                              <a:latin typeface="Cambria Math" panose="02040503050406030204" pitchFamily="18" charset="0"/>
                            </a:rPr>
                            <m:t>𝑎</m:t>
                          </m:r>
                        </m:e>
                        <m:sub>
                          <m:r>
                            <m:rPr>
                              <m:sty m:val="p"/>
                            </m:rPr>
                            <a:rPr lang="da-DK" b="0" i="0" dirty="0" smtClean="0">
                              <a:latin typeface="Cambria Math" panose="02040503050406030204" pitchFamily="18" charset="0"/>
                            </a:rPr>
                            <m:t>n</m:t>
                          </m:r>
                        </m:sub>
                      </m:sSub>
                    </m:oMath>
                  </a14:m>
                  <a:r>
                    <a:rPr lang="en-GB" dirty="0" smtClean="0"/>
                    <a:t>)</a:t>
                  </a:r>
                  <a:endParaRPr lang="en-GB" dirty="0"/>
                </a:p>
              </p:txBody>
            </p:sp>
          </mc:Choice>
          <mc:Fallback xmlns="">
            <p:sp>
              <p:nvSpPr>
                <p:cNvPr id="24" name="Rektangel 23"/>
                <p:cNvSpPr>
                  <a:spLocks noRot="1" noChangeAspect="1" noMove="1" noResize="1" noEditPoints="1" noAdjustHandles="1" noChangeArrowheads="1" noChangeShapeType="1" noTextEdit="1"/>
                </p:cNvSpPr>
                <p:nvPr/>
              </p:nvSpPr>
              <p:spPr>
                <a:xfrm>
                  <a:off x="4236488" y="6183438"/>
                  <a:ext cx="979087" cy="258701"/>
                </a:xfrm>
                <a:prstGeom prst="rect">
                  <a:avLst/>
                </a:prstGeom>
                <a:blipFill rotWithShape="0">
                  <a:blip r:embed="rId17"/>
                  <a:stretch>
                    <a:fillRect t="-51429" r="-2439" b="-82857"/>
                  </a:stretch>
                </a:blipFill>
              </p:spPr>
              <p:txBody>
                <a:bodyPr/>
                <a:lstStyle/>
                <a:p>
                  <a:r>
                    <a:rPr lang="en-GB">
                      <a:noFill/>
                    </a:rPr>
                    <a:t> </a:t>
                  </a:r>
                </a:p>
              </p:txBody>
            </p:sp>
          </mc:Fallback>
        </mc:AlternateContent>
        <p:sp>
          <p:nvSpPr>
            <p:cNvPr id="62" name="Tekstfelt 24"/>
            <p:cNvSpPr txBox="1"/>
            <p:nvPr/>
          </p:nvSpPr>
          <p:spPr>
            <a:xfrm>
              <a:off x="4506360" y="5775862"/>
              <a:ext cx="415498" cy="369332"/>
            </a:xfrm>
            <a:prstGeom prst="rect">
              <a:avLst/>
            </a:prstGeom>
            <a:noFill/>
          </p:spPr>
          <p:txBody>
            <a:bodyPr wrap="none" rtlCol="0">
              <a:spAutoFit/>
            </a:bodyPr>
            <a:lstStyle/>
            <a:p>
              <a:r>
                <a:rPr lang="en-GB" dirty="0" smtClean="0"/>
                <a:t>…</a:t>
              </a:r>
              <a:endParaRPr lang="en-GB" dirty="0"/>
            </a:p>
          </p:txBody>
        </p:sp>
        <p:cxnSp>
          <p:nvCxnSpPr>
            <p:cNvPr id="63" name="Lige pilforbindelse 62"/>
            <p:cNvCxnSpPr>
              <a:endCxn id="58" idx="1"/>
            </p:cNvCxnSpPr>
            <p:nvPr/>
          </p:nvCxnSpPr>
          <p:spPr>
            <a:xfrm flipV="1">
              <a:off x="3671021" y="5346208"/>
              <a:ext cx="557639" cy="2654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Lige pilforbindelse 63"/>
            <p:cNvCxnSpPr>
              <a:endCxn id="59" idx="1"/>
            </p:cNvCxnSpPr>
            <p:nvPr/>
          </p:nvCxnSpPr>
          <p:spPr>
            <a:xfrm>
              <a:off x="3671021" y="5901628"/>
              <a:ext cx="565467" cy="411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1500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a:solidFill>
                  <a:schemeClr val="accent2">
                    <a:lumMod val="20000"/>
                    <a:lumOff val="80000"/>
                  </a:schemeClr>
                </a:solidFill>
              </a:rPr>
              <a:t>Introduction</a:t>
            </a:r>
            <a:r>
              <a:rPr lang="da-DK" dirty="0"/>
              <a:t/>
            </a:r>
            <a:br>
              <a:rPr lang="da-DK" dirty="0"/>
            </a:br>
            <a:r>
              <a:rPr lang="da-DK" dirty="0" err="1" smtClean="0"/>
              <a:t>Aim</a:t>
            </a:r>
            <a:r>
              <a:rPr lang="da-DK" dirty="0" smtClean="0"/>
              <a:t> of </a:t>
            </a:r>
            <a:r>
              <a:rPr lang="da-DK" dirty="0" err="1" smtClean="0"/>
              <a:t>Thesis</a:t>
            </a:r>
            <a:endParaRPr lang="en-US" dirty="0"/>
          </a:p>
        </p:txBody>
      </p:sp>
      <p:sp>
        <p:nvSpPr>
          <p:cNvPr id="3" name="Pladsholder til indhold 2"/>
          <p:cNvSpPr>
            <a:spLocks noGrp="1"/>
          </p:cNvSpPr>
          <p:nvPr>
            <p:ph idx="1"/>
          </p:nvPr>
        </p:nvSpPr>
        <p:spPr>
          <a:xfrm>
            <a:off x="581192" y="2228003"/>
            <a:ext cx="7989752" cy="4217953"/>
          </a:xfrm>
        </p:spPr>
        <p:txBody>
          <a:bodyPr>
            <a:normAutofit/>
          </a:bodyPr>
          <a:lstStyle/>
          <a:p>
            <a:r>
              <a:rPr lang="en-US" dirty="0" smtClean="0">
                <a:solidFill>
                  <a:schemeClr val="accent2"/>
                </a:solidFill>
              </a:rPr>
              <a:t>Objective</a:t>
            </a:r>
          </a:p>
          <a:p>
            <a:pPr lvl="1"/>
            <a:r>
              <a:rPr lang="en-US" dirty="0" smtClean="0"/>
              <a:t>Investigate if and to what degree agents can be taught to play a MOBA game.</a:t>
            </a:r>
          </a:p>
          <a:p>
            <a:r>
              <a:rPr lang="en-US" dirty="0" smtClean="0">
                <a:solidFill>
                  <a:schemeClr val="accent2"/>
                </a:solidFill>
              </a:rPr>
              <a:t>Methods</a:t>
            </a:r>
          </a:p>
          <a:p>
            <a:pPr lvl="1"/>
            <a:r>
              <a:rPr lang="en-US" dirty="0" smtClean="0"/>
              <a:t>Implement a learning agent</a:t>
            </a:r>
          </a:p>
          <a:p>
            <a:pPr lvl="1"/>
            <a:r>
              <a:rPr lang="en-US" dirty="0" smtClean="0"/>
              <a:t>Train through self-play</a:t>
            </a:r>
          </a:p>
          <a:p>
            <a:pPr lvl="1"/>
            <a:r>
              <a:rPr lang="en-US" dirty="0" smtClean="0"/>
              <a:t>Test value of agent against original game AI</a:t>
            </a:r>
          </a:p>
          <a:p>
            <a:r>
              <a:rPr lang="en-US" dirty="0" smtClean="0">
                <a:solidFill>
                  <a:schemeClr val="accent2"/>
                </a:solidFill>
              </a:rPr>
              <a:t>Results</a:t>
            </a:r>
          </a:p>
          <a:p>
            <a:pPr lvl="1"/>
            <a:r>
              <a:rPr lang="en-US" b="1" dirty="0" smtClean="0"/>
              <a:t>First learning agent for a MOBA game</a:t>
            </a:r>
          </a:p>
          <a:p>
            <a:pPr lvl="1"/>
            <a:r>
              <a:rPr lang="en-US" dirty="0" smtClean="0"/>
              <a:t>Reinforcement learning to learning from experience</a:t>
            </a:r>
          </a:p>
          <a:p>
            <a:pPr lvl="1"/>
            <a:r>
              <a:rPr lang="en-US" dirty="0" smtClean="0"/>
              <a:t>Neural networks to approximate win prediction</a:t>
            </a:r>
          </a:p>
          <a:p>
            <a:pPr lvl="1"/>
            <a:r>
              <a:rPr lang="en-US" b="1" dirty="0" smtClean="0"/>
              <a:t>Competitive with hard-coded </a:t>
            </a:r>
            <a:r>
              <a:rPr lang="en-US" b="1" dirty="0" smtClean="0"/>
              <a:t>Game AI </a:t>
            </a:r>
            <a:r>
              <a:rPr lang="en-US" b="1" dirty="0" smtClean="0"/>
              <a:t>(65+% win percent)</a:t>
            </a:r>
            <a:endParaRPr lang="en-US" b="1" dirty="0"/>
          </a:p>
        </p:txBody>
      </p:sp>
    </p:spTree>
    <p:extLst>
      <p:ext uri="{BB962C8B-B14F-4D97-AF65-F5344CB8AC3E}">
        <p14:creationId xmlns:p14="http://schemas.microsoft.com/office/powerpoint/2010/main" val="1151919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smtClean="0"/>
              <a:t>Results</a:t>
            </a:r>
            <a:endParaRPr lang="en-US" dirty="0"/>
          </a:p>
        </p:txBody>
      </p:sp>
      <p:sp>
        <p:nvSpPr>
          <p:cNvPr id="6" name="Pladsholder til tekst 2"/>
          <p:cNvSpPr txBox="1">
            <a:spLocks/>
          </p:cNvSpPr>
          <p:nvPr/>
        </p:nvSpPr>
        <p:spPr>
          <a:xfrm>
            <a:off x="435895" y="3362935"/>
            <a:ext cx="8272211" cy="1678965"/>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a:solidFill>
                  <a:schemeClr val="accent2"/>
                </a:solidFill>
              </a:rPr>
              <a:t>Stage </a:t>
            </a:r>
            <a:r>
              <a:rPr lang="da-DK" sz="1650" b="1" dirty="0" smtClean="0">
                <a:solidFill>
                  <a:schemeClr val="accent2"/>
                </a:solidFill>
              </a:rPr>
              <a:t>2</a:t>
            </a:r>
          </a:p>
          <a:p>
            <a:pPr marL="0" indent="0" algn="ctr">
              <a:buNone/>
            </a:pPr>
            <a:r>
              <a:rPr lang="da-DK" sz="1650" dirty="0" smtClean="0">
                <a:solidFill>
                  <a:schemeClr val="accent2"/>
                </a:solidFill>
              </a:rPr>
              <a:t>Can </a:t>
            </a:r>
            <a:r>
              <a:rPr lang="da-DK" sz="1650" dirty="0" err="1" smtClean="0">
                <a:solidFill>
                  <a:schemeClr val="accent2"/>
                </a:solidFill>
              </a:rPr>
              <a:t>we</a:t>
            </a:r>
            <a:r>
              <a:rPr lang="da-DK" sz="1650" dirty="0" smtClean="0">
                <a:solidFill>
                  <a:schemeClr val="accent2"/>
                </a:solidFill>
              </a:rPr>
              <a:t> </a:t>
            </a:r>
            <a:r>
              <a:rPr lang="da-DK" sz="1650" dirty="0" err="1" smtClean="0">
                <a:solidFill>
                  <a:schemeClr val="accent2"/>
                </a:solidFill>
              </a:rPr>
              <a:t>detect</a:t>
            </a:r>
            <a:r>
              <a:rPr lang="da-DK" sz="1650" dirty="0" smtClean="0">
                <a:solidFill>
                  <a:schemeClr val="accent2"/>
                </a:solidFill>
              </a:rPr>
              <a:t> </a:t>
            </a:r>
            <a:r>
              <a:rPr lang="da-DK" sz="1650" dirty="0" err="1" smtClean="0">
                <a:solidFill>
                  <a:schemeClr val="accent2"/>
                </a:solidFill>
              </a:rPr>
              <a:t>incremental</a:t>
            </a:r>
            <a:r>
              <a:rPr lang="da-DK" sz="1650" dirty="0" smtClean="0">
                <a:solidFill>
                  <a:schemeClr val="accent2"/>
                </a:solidFill>
              </a:rPr>
              <a:t> </a:t>
            </a:r>
            <a:r>
              <a:rPr lang="da-DK" sz="1650" dirty="0" err="1" smtClean="0">
                <a:solidFill>
                  <a:schemeClr val="accent2"/>
                </a:solidFill>
              </a:rPr>
              <a:t>improvement</a:t>
            </a:r>
            <a:r>
              <a:rPr lang="da-DK" sz="1650" dirty="0" smtClean="0">
                <a:solidFill>
                  <a:schemeClr val="accent2"/>
                </a:solidFill>
              </a:rPr>
              <a:t>?</a:t>
            </a:r>
          </a:p>
          <a:p>
            <a:pPr marL="0" indent="0" algn="ctr">
              <a:buNone/>
            </a:pPr>
            <a:r>
              <a:rPr lang="en-US" sz="1650" dirty="0" smtClean="0">
                <a:solidFill>
                  <a:schemeClr val="accent2"/>
                </a:solidFill>
              </a:rPr>
              <a:t>First benchmark test!</a:t>
            </a:r>
            <a:endParaRPr lang="en-US" sz="1650" dirty="0">
              <a:solidFill>
                <a:schemeClr val="accent2"/>
              </a:solidFill>
            </a:endParaRPr>
          </a:p>
        </p:txBody>
      </p:sp>
    </p:spTree>
    <p:extLst>
      <p:ext uri="{BB962C8B-B14F-4D97-AF65-F5344CB8AC3E}">
        <p14:creationId xmlns:p14="http://schemas.microsoft.com/office/powerpoint/2010/main" val="2592780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Pladsholder til tekst 2"/>
              <p:cNvSpPr txBox="1">
                <a:spLocks/>
              </p:cNvSpPr>
              <p:nvPr/>
            </p:nvSpPr>
            <p:spPr>
              <a:xfrm>
                <a:off x="871789" y="455633"/>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err="1" smtClean="0">
                    <a:solidFill>
                      <a:schemeClr val="accent2"/>
                    </a:solidFill>
                    <a:ea typeface="Cambria Math" panose="02040503050406030204" pitchFamily="18" charset="0"/>
                  </a:rPr>
                  <a:t>SuccubusA</a:t>
                </a:r>
                <a:r>
                  <a:rPr lang="da-DK" sz="1650" b="1" dirty="0" smtClean="0">
                    <a:solidFill>
                      <a:schemeClr val="accent2"/>
                    </a:solidFill>
                    <a:ea typeface="Cambria Math" panose="02040503050406030204" pitchFamily="18" charset="0"/>
                  </a:rPr>
                  <a:t> </a:t>
                </a:r>
                <a:r>
                  <a:rPr lang="da-DK" sz="1650" b="1" dirty="0" err="1" smtClean="0">
                    <a:ea typeface="Cambria Math" panose="02040503050406030204" pitchFamily="18" charset="0"/>
                  </a:rPr>
                  <a:t>vs</a:t>
                </a:r>
                <a:r>
                  <a:rPr lang="da-DK" sz="1650" b="1" dirty="0" smtClean="0">
                    <a:ea typeface="Cambria Math" panose="02040503050406030204" pitchFamily="18" charset="0"/>
                  </a:rPr>
                  <a:t> </a:t>
                </a:r>
                <a:r>
                  <a:rPr lang="da-DK" sz="1650" b="1" dirty="0" err="1" smtClean="0">
                    <a:solidFill>
                      <a:schemeClr val="accent6"/>
                    </a:solidFill>
                    <a:ea typeface="Cambria Math" panose="02040503050406030204" pitchFamily="18" charset="0"/>
                  </a:rPr>
                  <a:t>SuccubusB</a:t>
                </a:r>
                <a:r>
                  <a:rPr lang="da-DK" sz="1650" b="1" dirty="0" smtClean="0">
                    <a:solidFill>
                      <a:schemeClr val="accent6"/>
                    </a:solidFill>
                    <a:ea typeface="Cambria Math" panose="02040503050406030204" pitchFamily="18" charset="0"/>
                  </a:rPr>
                  <a:t> </a:t>
                </a:r>
                <a14:m>
                  <m:oMath xmlns:m="http://schemas.openxmlformats.org/officeDocument/2006/math">
                    <m:d>
                      <m:dPr>
                        <m:ctrlPr>
                          <a:rPr lang="da-DK" sz="1650" b="0" i="1" smtClean="0">
                            <a:solidFill>
                              <a:schemeClr val="tx2"/>
                            </a:solidFill>
                            <a:latin typeface="Cambria Math"/>
                            <a:ea typeface="Cambria Math" panose="02040503050406030204" pitchFamily="18" charset="0"/>
                          </a:rPr>
                        </m:ctrlPr>
                      </m:dPr>
                      <m:e>
                        <m:r>
                          <a:rPr lang="en-US" sz="1650" i="1">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3, </m:t>
                        </m:r>
                        <m:r>
                          <a:rPr lang="da-DK" sz="1650" b="0" i="1" smtClean="0">
                            <a:solidFill>
                              <a:schemeClr val="tx2"/>
                            </a:solidFill>
                            <a:latin typeface="Cambria Math" panose="02040503050406030204" pitchFamily="18" charset="0"/>
                            <a:ea typeface="Cambria Math" panose="02040503050406030204" pitchFamily="18" charset="0"/>
                          </a:rPr>
                          <m:t>𝜆</m:t>
                        </m:r>
                        <m:r>
                          <a:rPr lang="da-DK" sz="1650" b="0" i="1" smtClean="0">
                            <a:solidFill>
                              <a:schemeClr val="tx2"/>
                            </a:solidFill>
                            <a:latin typeface="Cambria Math" panose="02040503050406030204" pitchFamily="18" charset="0"/>
                            <a:ea typeface="Cambria Math" panose="02040503050406030204" pitchFamily="18" charset="0"/>
                          </a:rPr>
                          <m:t>=0.9, 60000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by</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selfplay</m:t>
                        </m:r>
                      </m:e>
                    </m:d>
                  </m:oMath>
                </a14:m>
                <a:endParaRPr lang="en-US" sz="1650" dirty="0">
                  <a:solidFill>
                    <a:schemeClr val="tx2"/>
                  </a:solidFill>
                </a:endParaRPr>
              </a:p>
            </p:txBody>
          </p:sp>
        </mc:Choice>
        <mc:Fallback>
          <p:sp>
            <p:nvSpPr>
              <p:cNvPr id="6" name="Pladsholder til tekst 2"/>
              <p:cNvSpPr txBox="1">
                <a:spLocks noRot="1" noChangeAspect="1" noMove="1" noResize="1" noEditPoints="1" noAdjustHandles="1" noChangeArrowheads="1" noChangeShapeType="1" noTextEdit="1"/>
              </p:cNvSpPr>
              <p:nvPr/>
            </p:nvSpPr>
            <p:spPr>
              <a:xfrm>
                <a:off x="871789" y="455633"/>
                <a:ext cx="8272211" cy="702527"/>
              </a:xfrm>
              <a:prstGeom prst="rect">
                <a:avLst/>
              </a:prstGeom>
              <a:blipFill rotWithShape="1">
                <a:blip r:embed="rId3"/>
                <a:stretch>
                  <a:fillRect/>
                </a:stretch>
              </a:blipFill>
            </p:spPr>
            <p:txBody>
              <a:bodyPr/>
              <a:lstStyle/>
              <a:p>
                <a:r>
                  <a:rPr lang="da-DK">
                    <a:noFill/>
                  </a:rPr>
                  <a:t> </a:t>
                </a:r>
              </a:p>
            </p:txBody>
          </p:sp>
        </mc:Fallback>
      </mc:AlternateContent>
      <p:sp>
        <p:nvSpPr>
          <p:cNvPr id="16" name="Tekstfelt 15"/>
          <p:cNvSpPr txBox="1"/>
          <p:nvPr/>
        </p:nvSpPr>
        <p:spPr>
          <a:xfrm>
            <a:off x="1842187" y="955755"/>
            <a:ext cx="6075446" cy="338554"/>
          </a:xfrm>
          <a:prstGeom prst="rect">
            <a:avLst/>
          </a:prstGeom>
          <a:noFill/>
        </p:spPr>
        <p:txBody>
          <a:bodyPr wrap="none" rtlCol="0">
            <a:spAutoFit/>
          </a:bodyPr>
          <a:lstStyle/>
          <a:p>
            <a:r>
              <a:rPr lang="en-GB" sz="1600" i="1" dirty="0" smtClean="0"/>
              <a:t>10000 states picked uniformly at random from 10000 random walk games.</a:t>
            </a:r>
            <a:endParaRPr lang="en-GB" sz="1600" i="1" dirty="0"/>
          </a:p>
        </p:txBody>
      </p:sp>
    </p:spTree>
    <p:extLst>
      <p:ext uri="{BB962C8B-B14F-4D97-AF65-F5344CB8AC3E}">
        <p14:creationId xmlns:p14="http://schemas.microsoft.com/office/powerpoint/2010/main" val="2759735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Pladsholder til tekst 2"/>
              <p:cNvSpPr txBox="1">
                <a:spLocks/>
              </p:cNvSpPr>
              <p:nvPr/>
            </p:nvSpPr>
            <p:spPr>
              <a:xfrm>
                <a:off x="1303317" y="6085616"/>
                <a:ext cx="6297766" cy="115264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14:m>
                  <m:oMath xmlns:m="http://schemas.openxmlformats.org/officeDocument/2006/math">
                    <m:r>
                      <a:rPr lang="da-DK" sz="1650" b="1" i="1" smtClean="0">
                        <a:solidFill>
                          <a:schemeClr val="tx2"/>
                        </a:solidFill>
                        <a:latin typeface="Cambria Math" panose="02040503050406030204" pitchFamily="18" charset="0"/>
                      </a:rPr>
                      <m:t>𝒙</m:t>
                    </m:r>
                  </m:oMath>
                </a14:m>
                <a:r>
                  <a:rPr lang="en-US" sz="1650" b="1" dirty="0">
                    <a:solidFill>
                      <a:schemeClr val="tx2"/>
                    </a:solidFill>
                  </a:rPr>
                  <a:t> axis: </a:t>
                </a:r>
                <a:r>
                  <a:rPr lang="en-US" sz="1650" dirty="0" smtClean="0">
                    <a:solidFill>
                      <a:schemeClr val="tx2"/>
                    </a:solidFill>
                  </a:rPr>
                  <a:t>network’s prediction - </a:t>
                </a:r>
                <a14:m>
                  <m:oMath xmlns:m="http://schemas.openxmlformats.org/officeDocument/2006/math">
                    <m:r>
                      <a:rPr lang="da-DK" sz="1650" b="1" i="1">
                        <a:solidFill>
                          <a:schemeClr val="tx2"/>
                        </a:solidFill>
                        <a:latin typeface="Cambria Math" panose="02040503050406030204" pitchFamily="18" charset="0"/>
                      </a:rPr>
                      <m:t>𝒚</m:t>
                    </m:r>
                  </m:oMath>
                </a14:m>
                <a:r>
                  <a:rPr lang="en-US" sz="1650" b="1" dirty="0">
                    <a:solidFill>
                      <a:schemeClr val="tx2"/>
                    </a:solidFill>
                  </a:rPr>
                  <a:t> axis: </a:t>
                </a:r>
                <a:r>
                  <a:rPr lang="en-US" sz="1650" dirty="0">
                    <a:solidFill>
                      <a:schemeClr val="tx2"/>
                    </a:solidFill>
                  </a:rPr>
                  <a:t>random </a:t>
                </a:r>
                <a:r>
                  <a:rPr lang="en-US" sz="1650" dirty="0" smtClean="0">
                    <a:solidFill>
                      <a:schemeClr val="tx2"/>
                    </a:solidFill>
                  </a:rPr>
                  <a:t>state number</a:t>
                </a:r>
                <a:endParaRPr lang="en-US" sz="1650" dirty="0">
                  <a:solidFill>
                    <a:schemeClr val="tx2"/>
                  </a:solidFill>
                </a:endParaRPr>
              </a:p>
            </p:txBody>
          </p:sp>
        </mc:Choice>
        <mc:Fallback xmlns="">
          <p:sp>
            <p:nvSpPr>
              <p:cNvPr id="5" name="Pladsholder til tekst 2"/>
              <p:cNvSpPr txBox="1">
                <a:spLocks noRot="1" noChangeAspect="1" noMove="1" noResize="1" noEditPoints="1" noAdjustHandles="1" noChangeArrowheads="1" noChangeShapeType="1" noTextEdit="1"/>
              </p:cNvSpPr>
              <p:nvPr/>
            </p:nvSpPr>
            <p:spPr>
              <a:xfrm>
                <a:off x="1303317" y="6085616"/>
                <a:ext cx="6297766" cy="1152647"/>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Pladsholder til tekst 2"/>
              <p:cNvSpPr txBox="1">
                <a:spLocks/>
              </p:cNvSpPr>
              <p:nvPr/>
            </p:nvSpPr>
            <p:spPr>
              <a:xfrm>
                <a:off x="871789" y="455633"/>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err="1" smtClean="0">
                    <a:solidFill>
                      <a:schemeClr val="accent2"/>
                    </a:solidFill>
                    <a:ea typeface="Cambria Math" panose="02040503050406030204" pitchFamily="18" charset="0"/>
                  </a:rPr>
                  <a:t>SuccubusA</a:t>
                </a:r>
                <a:r>
                  <a:rPr lang="da-DK" sz="1650" b="1" dirty="0" smtClean="0">
                    <a:solidFill>
                      <a:schemeClr val="accent2"/>
                    </a:solidFill>
                    <a:ea typeface="Cambria Math" panose="02040503050406030204" pitchFamily="18" charset="0"/>
                  </a:rPr>
                  <a:t> </a:t>
                </a:r>
                <a:r>
                  <a:rPr lang="da-DK" sz="1650" b="1" dirty="0" err="1" smtClean="0">
                    <a:ea typeface="Cambria Math" panose="02040503050406030204" pitchFamily="18" charset="0"/>
                  </a:rPr>
                  <a:t>vs</a:t>
                </a:r>
                <a:r>
                  <a:rPr lang="da-DK" sz="1650" b="1" dirty="0" smtClean="0">
                    <a:ea typeface="Cambria Math" panose="02040503050406030204" pitchFamily="18" charset="0"/>
                  </a:rPr>
                  <a:t> </a:t>
                </a:r>
                <a:r>
                  <a:rPr lang="da-DK" sz="1650" b="1" dirty="0" err="1" smtClean="0">
                    <a:solidFill>
                      <a:schemeClr val="accent6"/>
                    </a:solidFill>
                    <a:ea typeface="Cambria Math" panose="02040503050406030204" pitchFamily="18" charset="0"/>
                  </a:rPr>
                  <a:t>SuccubusB</a:t>
                </a:r>
                <a:r>
                  <a:rPr lang="da-DK" sz="1650" b="1" dirty="0" smtClean="0">
                    <a:solidFill>
                      <a:schemeClr val="accent6"/>
                    </a:solidFill>
                    <a:ea typeface="Cambria Math" panose="02040503050406030204" pitchFamily="18" charset="0"/>
                  </a:rPr>
                  <a:t> </a:t>
                </a:r>
                <a14:m>
                  <m:oMath xmlns:m="http://schemas.openxmlformats.org/officeDocument/2006/math">
                    <m:d>
                      <m:dPr>
                        <m:ctrlPr>
                          <a:rPr lang="da-DK" sz="1650" b="0" i="1" smtClean="0">
                            <a:solidFill>
                              <a:schemeClr val="tx2"/>
                            </a:solidFill>
                            <a:latin typeface="Cambria Math"/>
                            <a:ea typeface="Cambria Math" panose="02040503050406030204" pitchFamily="18" charset="0"/>
                          </a:rPr>
                        </m:ctrlPr>
                      </m:dPr>
                      <m:e>
                        <m:r>
                          <a:rPr lang="en-US" sz="1650" i="1">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panose="02040503050406030204" pitchFamily="18" charset="0"/>
                            <a:ea typeface="Cambria Math" panose="02040503050406030204" pitchFamily="18" charset="0"/>
                          </a:rPr>
                          <m:t>3, </m:t>
                        </m:r>
                        <m:r>
                          <a:rPr lang="da-DK" sz="1650" b="0" i="1" smtClean="0">
                            <a:solidFill>
                              <a:schemeClr val="tx2"/>
                            </a:solidFill>
                            <a:latin typeface="Cambria Math" panose="02040503050406030204" pitchFamily="18" charset="0"/>
                            <a:ea typeface="Cambria Math" panose="02040503050406030204" pitchFamily="18" charset="0"/>
                          </a:rPr>
                          <m:t>𝜆</m:t>
                        </m:r>
                        <m:r>
                          <a:rPr lang="da-DK" sz="1650" b="0" i="1" smtClean="0">
                            <a:solidFill>
                              <a:schemeClr val="tx2"/>
                            </a:solidFill>
                            <a:latin typeface="Cambria Math" panose="02040503050406030204" pitchFamily="18" charset="0"/>
                            <a:ea typeface="Cambria Math" panose="02040503050406030204" pitchFamily="18" charset="0"/>
                          </a:rPr>
                          <m:t>=0.9, 60000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by</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selfplay</m:t>
                        </m:r>
                      </m:e>
                    </m:d>
                  </m:oMath>
                </a14:m>
                <a:endParaRPr lang="en-US" sz="1650" dirty="0">
                  <a:solidFill>
                    <a:schemeClr val="tx2"/>
                  </a:solidFill>
                </a:endParaRPr>
              </a:p>
            </p:txBody>
          </p:sp>
        </mc:Choice>
        <mc:Fallback>
          <p:sp>
            <p:nvSpPr>
              <p:cNvPr id="6" name="Pladsholder til tekst 2"/>
              <p:cNvSpPr txBox="1">
                <a:spLocks noRot="1" noChangeAspect="1" noMove="1" noResize="1" noEditPoints="1" noAdjustHandles="1" noChangeArrowheads="1" noChangeShapeType="1" noTextEdit="1"/>
              </p:cNvSpPr>
              <p:nvPr/>
            </p:nvSpPr>
            <p:spPr>
              <a:xfrm>
                <a:off x="871789" y="455633"/>
                <a:ext cx="8272211" cy="702527"/>
              </a:xfrm>
              <a:prstGeom prst="rect">
                <a:avLst/>
              </a:prstGeom>
              <a:blipFill rotWithShape="1">
                <a:blip r:embed="rId4"/>
                <a:stretch>
                  <a:fillRect/>
                </a:stretch>
              </a:blipFill>
            </p:spPr>
            <p:txBody>
              <a:bodyPr/>
              <a:lstStyle/>
              <a:p>
                <a:r>
                  <a:rPr lang="da-DK">
                    <a:noFill/>
                  </a:rPr>
                  <a:t> </a:t>
                </a:r>
              </a:p>
            </p:txBody>
          </p:sp>
        </mc:Fallback>
      </mc:AlternateContent>
      <p:pic>
        <p:nvPicPr>
          <p:cNvPr id="7" name="Billed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72" y="1284298"/>
            <a:ext cx="2526456" cy="2526456"/>
          </a:xfrm>
          <a:prstGeom prst="rect">
            <a:avLst/>
          </a:prstGeom>
        </p:spPr>
      </p:pic>
      <p:pic>
        <p:nvPicPr>
          <p:cNvPr id="8" name="Billed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8312" y="1306533"/>
            <a:ext cx="2526456" cy="2526456"/>
          </a:xfrm>
          <a:prstGeom prst="rect">
            <a:avLst/>
          </a:prstGeom>
        </p:spPr>
      </p:pic>
      <p:pic>
        <p:nvPicPr>
          <p:cNvPr id="9" name="Billed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7855" y="1306533"/>
            <a:ext cx="2526456" cy="2526456"/>
          </a:xfrm>
          <a:prstGeom prst="rect">
            <a:avLst/>
          </a:prstGeom>
        </p:spPr>
      </p:pic>
      <p:pic>
        <p:nvPicPr>
          <p:cNvPr id="10" name="Billed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742" y="4011638"/>
            <a:ext cx="2526456" cy="2526456"/>
          </a:xfrm>
          <a:prstGeom prst="rect">
            <a:avLst/>
          </a:prstGeom>
        </p:spPr>
      </p:pic>
      <p:pic>
        <p:nvPicPr>
          <p:cNvPr id="11" name="Billed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8312" y="4016360"/>
            <a:ext cx="2526456" cy="2526456"/>
          </a:xfrm>
          <a:prstGeom prst="rect">
            <a:avLst/>
          </a:prstGeom>
        </p:spPr>
      </p:pic>
      <p:pic>
        <p:nvPicPr>
          <p:cNvPr id="12" name="Billed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7855" y="4016360"/>
            <a:ext cx="2526456" cy="2526456"/>
          </a:xfrm>
          <a:prstGeom prst="rect">
            <a:avLst/>
          </a:prstGeom>
        </p:spPr>
      </p:pic>
      <p:sp>
        <p:nvSpPr>
          <p:cNvPr id="13" name="Tekstfelt 12"/>
          <p:cNvSpPr txBox="1"/>
          <p:nvPr/>
        </p:nvSpPr>
        <p:spPr>
          <a:xfrm>
            <a:off x="292372" y="3693106"/>
            <a:ext cx="2610010" cy="369332"/>
          </a:xfrm>
          <a:prstGeom prst="rect">
            <a:avLst/>
          </a:prstGeom>
          <a:solidFill>
            <a:schemeClr val="bg1"/>
          </a:solidFill>
        </p:spPr>
        <p:txBody>
          <a:bodyPr wrap="none" rtlCol="0">
            <a:spAutoFit/>
          </a:bodyPr>
          <a:lstStyle/>
          <a:p>
            <a:r>
              <a:rPr lang="en-GB" dirty="0" smtClean="0"/>
              <a:t>Starting weights (random)</a:t>
            </a:r>
            <a:endParaRPr lang="en-GB" dirty="0"/>
          </a:p>
        </p:txBody>
      </p:sp>
      <p:sp>
        <p:nvSpPr>
          <p:cNvPr id="14" name="Tekstfelt 13"/>
          <p:cNvSpPr txBox="1"/>
          <p:nvPr/>
        </p:nvSpPr>
        <p:spPr>
          <a:xfrm>
            <a:off x="3545946" y="3694459"/>
            <a:ext cx="2148345" cy="369332"/>
          </a:xfrm>
          <a:prstGeom prst="rect">
            <a:avLst/>
          </a:prstGeom>
          <a:solidFill>
            <a:schemeClr val="bg1"/>
          </a:solidFill>
        </p:spPr>
        <p:txBody>
          <a:bodyPr wrap="none" rtlCol="0">
            <a:spAutoFit/>
          </a:bodyPr>
          <a:lstStyle/>
          <a:p>
            <a:r>
              <a:rPr lang="en-GB" dirty="0" smtClean="0"/>
              <a:t>After 30000 matches</a:t>
            </a:r>
            <a:endParaRPr lang="en-GB" dirty="0"/>
          </a:p>
        </p:txBody>
      </p:sp>
      <p:sp>
        <p:nvSpPr>
          <p:cNvPr id="15" name="Tekstfelt 14"/>
          <p:cNvSpPr txBox="1"/>
          <p:nvPr/>
        </p:nvSpPr>
        <p:spPr>
          <a:xfrm>
            <a:off x="6579516" y="3693106"/>
            <a:ext cx="2148345" cy="369332"/>
          </a:xfrm>
          <a:prstGeom prst="rect">
            <a:avLst/>
          </a:prstGeom>
          <a:solidFill>
            <a:schemeClr val="bg1"/>
          </a:solidFill>
        </p:spPr>
        <p:txBody>
          <a:bodyPr wrap="none" rtlCol="0">
            <a:spAutoFit/>
          </a:bodyPr>
          <a:lstStyle/>
          <a:p>
            <a:r>
              <a:rPr lang="en-GB" dirty="0" smtClean="0"/>
              <a:t>After 60000 matches</a:t>
            </a:r>
            <a:endParaRPr lang="en-GB" dirty="0"/>
          </a:p>
        </p:txBody>
      </p:sp>
      <p:sp>
        <p:nvSpPr>
          <p:cNvPr id="16" name="Tekstfelt 15"/>
          <p:cNvSpPr txBox="1"/>
          <p:nvPr/>
        </p:nvSpPr>
        <p:spPr>
          <a:xfrm>
            <a:off x="1842187" y="955755"/>
            <a:ext cx="6075446" cy="338554"/>
          </a:xfrm>
          <a:prstGeom prst="rect">
            <a:avLst/>
          </a:prstGeom>
          <a:noFill/>
        </p:spPr>
        <p:txBody>
          <a:bodyPr wrap="none" rtlCol="0">
            <a:spAutoFit/>
          </a:bodyPr>
          <a:lstStyle/>
          <a:p>
            <a:r>
              <a:rPr lang="en-GB" sz="1600" i="1" dirty="0" smtClean="0"/>
              <a:t>10000 states picked uniformly at random from 10000 random walk games.</a:t>
            </a:r>
            <a:endParaRPr lang="en-GB" sz="1600" i="1" dirty="0"/>
          </a:p>
        </p:txBody>
      </p:sp>
    </p:spTree>
    <p:extLst>
      <p:ext uri="{BB962C8B-B14F-4D97-AF65-F5344CB8AC3E}">
        <p14:creationId xmlns:p14="http://schemas.microsoft.com/office/powerpoint/2010/main" val="13632962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Succubus Learning Agent (starting with random weights) vs Game AI</a:t>
                </a:r>
                <a:endParaRPr lang="en-US" sz="1650" dirty="0"/>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a:ea typeface="Cambria Math" panose="02040503050406030204" pitchFamily="18" charset="0"/>
                        </a:rPr>
                        <m:t>3</m:t>
                      </m:r>
                      <m:r>
                        <a:rPr lang="da-DK" sz="1650" i="1">
                          <a:solidFill>
                            <a:schemeClr val="tx2"/>
                          </a:solidFill>
                          <a:latin typeface="Cambria Math" panose="02040503050406030204" pitchFamily="18" charset="0"/>
                          <a:ea typeface="Cambria Math" panose="02040503050406030204" pitchFamily="18" charset="0"/>
                        </a:rPr>
                        <m:t>,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=0.7</m:t>
                      </m:r>
                      <m:r>
                        <a:rPr lang="da-DK" sz="1650" b="0" i="0" smtClean="0">
                          <a:solidFill>
                            <a:schemeClr val="tx2"/>
                          </a:solidFill>
                          <a:latin typeface="Cambria Math" panose="02040503050406030204" pitchFamily="18" charset="0"/>
                          <a:ea typeface="Cambria Math" panose="02040503050406030204" pitchFamily="18" charset="0"/>
                        </a:rPr>
                        <m:t>, </m:t>
                      </m:r>
                      <m:r>
                        <a:rPr lang="da-DK" sz="1650" b="0" i="1" smtClean="0">
                          <a:solidFill>
                            <a:schemeClr val="tx2"/>
                          </a:solidFill>
                          <a:latin typeface="Cambria Math" panose="02040503050406030204" pitchFamily="18" charset="0"/>
                          <a:ea typeface="Cambria Math" panose="02040503050406030204" pitchFamily="18" charset="0"/>
                        </a:rPr>
                        <m:t>15000 </m:t>
                      </m:r>
                      <m:r>
                        <m:rPr>
                          <m:sty m:val="p"/>
                        </m:rPr>
                        <a:rPr lang="da-DK" sz="1650">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1">
                <a:blip r:embed="rId3"/>
                <a:stretch>
                  <a:fillRect t="-6897"/>
                </a:stretch>
              </a:blipFill>
            </p:spPr>
            <p:txBody>
              <a:bodyPr/>
              <a:lstStyle/>
              <a:p>
                <a:r>
                  <a:rPr lang="da-DK">
                    <a:noFill/>
                  </a:rPr>
                  <a:t> </a:t>
                </a:r>
              </a:p>
            </p:txBody>
          </p:sp>
        </mc:Fallback>
      </mc:AlternateContent>
    </p:spTree>
    <p:extLst>
      <p:ext uri="{BB962C8B-B14F-4D97-AF65-F5344CB8AC3E}">
        <p14:creationId xmlns:p14="http://schemas.microsoft.com/office/powerpoint/2010/main" val="2627359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ladsholder til indho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18" y="1226455"/>
            <a:ext cx="7369287" cy="2742970"/>
          </a:xfrm>
          <a:prstGeom prst="rect">
            <a:avLst/>
          </a:prstGeom>
        </p:spPr>
      </p:pic>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Succubus Learning Agent (starting with random weights) vs Game AI</a:t>
                </a:r>
                <a:endParaRPr lang="en-US" sz="1650" dirty="0"/>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m:t>
                      </m:r>
                      <m:r>
                        <a:rPr lang="da-DK" sz="1650" b="0" i="1" smtClean="0">
                          <a:solidFill>
                            <a:schemeClr val="tx2"/>
                          </a:solidFill>
                          <a:latin typeface="Cambria Math"/>
                          <a:ea typeface="Cambria Math" panose="02040503050406030204" pitchFamily="18" charset="0"/>
                        </a:rPr>
                        <m:t>3</m:t>
                      </m:r>
                      <m:r>
                        <a:rPr lang="da-DK" sz="1650" i="1">
                          <a:solidFill>
                            <a:schemeClr val="tx2"/>
                          </a:solidFill>
                          <a:latin typeface="Cambria Math" panose="02040503050406030204" pitchFamily="18" charset="0"/>
                          <a:ea typeface="Cambria Math" panose="02040503050406030204" pitchFamily="18" charset="0"/>
                        </a:rPr>
                        <m:t>,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=0.7</m:t>
                      </m:r>
                      <m:r>
                        <a:rPr lang="da-DK" sz="1650" b="0" i="0" smtClean="0">
                          <a:solidFill>
                            <a:schemeClr val="tx2"/>
                          </a:solidFill>
                          <a:latin typeface="Cambria Math" panose="02040503050406030204" pitchFamily="18" charset="0"/>
                          <a:ea typeface="Cambria Math" panose="02040503050406030204" pitchFamily="18" charset="0"/>
                        </a:rPr>
                        <m:t>, </m:t>
                      </m:r>
                      <m:r>
                        <a:rPr lang="da-DK" sz="1650" b="0" i="1" smtClean="0">
                          <a:solidFill>
                            <a:schemeClr val="tx2"/>
                          </a:solidFill>
                          <a:latin typeface="Cambria Math" panose="02040503050406030204" pitchFamily="18" charset="0"/>
                          <a:ea typeface="Cambria Math" panose="02040503050406030204" pitchFamily="18" charset="0"/>
                        </a:rPr>
                        <m:t>15000 </m:t>
                      </m:r>
                      <m:r>
                        <m:rPr>
                          <m:sty m:val="p"/>
                        </m:rPr>
                        <a:rPr lang="da-DK" sz="1650">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1">
                <a:blip r:embed="rId4"/>
                <a:stretch>
                  <a:fillRect t="-6897"/>
                </a:stretch>
              </a:blipFill>
            </p:spPr>
            <p:txBody>
              <a:bodyPr/>
              <a:lstStyle/>
              <a:p>
                <a:r>
                  <a:rPr lang="da-DK">
                    <a:noFill/>
                  </a:rPr>
                  <a:t> </a:t>
                </a:r>
              </a:p>
            </p:txBody>
          </p:sp>
        </mc:Fallback>
      </mc:AlternateContent>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4632141" y="4485345"/>
            <a:ext cx="1736437" cy="369332"/>
          </a:xfrm>
          <a:prstGeom prst="rect">
            <a:avLst/>
          </a:prstGeom>
          <a:noFill/>
        </p:spPr>
        <p:txBody>
          <a:bodyPr wrap="none" rtlCol="0">
            <a:spAutoFit/>
          </a:bodyPr>
          <a:lstStyle/>
          <a:p>
            <a:r>
              <a:rPr lang="en-GB" dirty="0" smtClean="0">
                <a:solidFill>
                  <a:schemeClr val="accent2"/>
                </a:solidFill>
              </a:rPr>
              <a:t>Learning Agent</a:t>
            </a:r>
            <a:endParaRPr lang="en-GB" dirty="0">
              <a:solidFill>
                <a:schemeClr val="accent2"/>
              </a:solidFill>
            </a:endParaRPr>
          </a:p>
        </p:txBody>
      </p:sp>
      <p:graphicFrame>
        <p:nvGraphicFramePr>
          <p:cNvPr id="17" name="Diagram 16"/>
          <p:cNvGraphicFramePr/>
          <p:nvPr>
            <p:extLst>
              <p:ext uri="{D42A27DB-BD31-4B8C-83A1-F6EECF244321}">
                <p14:modId xmlns:p14="http://schemas.microsoft.com/office/powerpoint/2010/main" val="134199079"/>
              </p:ext>
            </p:extLst>
          </p:nvPr>
        </p:nvGraphicFramePr>
        <p:xfrm>
          <a:off x="1577366" y="4670012"/>
          <a:ext cx="7118352" cy="1447732"/>
        </p:xfrm>
        <a:graphic>
          <a:graphicData uri="http://schemas.openxmlformats.org/drawingml/2006/chart">
            <c:chart xmlns:c="http://schemas.openxmlformats.org/drawingml/2006/chart" xmlns:r="http://schemas.openxmlformats.org/officeDocument/2006/relationships" r:id="rId5"/>
          </a:graphicData>
        </a:graphic>
      </p:graphicFrame>
      <p:sp>
        <p:nvSpPr>
          <p:cNvPr id="19" name="Pladsholder til tekst 2"/>
          <p:cNvSpPr txBox="1">
            <a:spLocks/>
          </p:cNvSpPr>
          <p:nvPr/>
        </p:nvSpPr>
        <p:spPr>
          <a:xfrm>
            <a:off x="1623049" y="6117744"/>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a:t>
            </a:r>
          </a:p>
        </p:txBody>
      </p:sp>
      <p:sp>
        <p:nvSpPr>
          <p:cNvPr id="11" name="Pladsholder til tekst 2"/>
          <p:cNvSpPr txBox="1">
            <a:spLocks/>
          </p:cNvSpPr>
          <p:nvPr/>
        </p:nvSpPr>
        <p:spPr>
          <a:xfrm>
            <a:off x="766094" y="3677326"/>
            <a:ext cx="8272211" cy="702527"/>
          </a:xfrm>
          <a:prstGeom prst="rect">
            <a:avLst/>
          </a:prstGeom>
          <a:solidFill>
            <a:schemeClr val="bg1"/>
          </a:solidFill>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Match number</a:t>
            </a:r>
          </a:p>
        </p:txBody>
      </p:sp>
      <p:sp>
        <p:nvSpPr>
          <p:cNvPr id="2" name="Rektangel 1"/>
          <p:cNvSpPr/>
          <p:nvPr/>
        </p:nvSpPr>
        <p:spPr>
          <a:xfrm>
            <a:off x="371587" y="3802883"/>
            <a:ext cx="2212144" cy="369332"/>
          </a:xfrm>
          <a:prstGeom prst="rect">
            <a:avLst/>
          </a:prstGeom>
        </p:spPr>
        <p:txBody>
          <a:bodyPr wrap="none">
            <a:spAutoFit/>
          </a:bodyPr>
          <a:lstStyle/>
          <a:p>
            <a:pPr algn="ctr"/>
            <a:r>
              <a:rPr lang="en-US" dirty="0">
                <a:solidFill>
                  <a:srgbClr val="0000FF"/>
                </a:solidFill>
              </a:rPr>
              <a:t>Blue</a:t>
            </a:r>
            <a:r>
              <a:rPr lang="en-US" dirty="0"/>
              <a:t>: wins; </a:t>
            </a:r>
            <a:r>
              <a:rPr lang="en-US" dirty="0">
                <a:solidFill>
                  <a:srgbClr val="FF0000"/>
                </a:solidFill>
              </a:rPr>
              <a:t>Red</a:t>
            </a:r>
            <a:r>
              <a:rPr lang="en-US" dirty="0"/>
              <a:t>: losses</a:t>
            </a:r>
          </a:p>
        </p:txBody>
      </p:sp>
      <p:sp>
        <p:nvSpPr>
          <p:cNvPr id="13" name="Tekstfelt 3"/>
          <p:cNvSpPr txBox="1"/>
          <p:nvPr/>
        </p:nvSpPr>
        <p:spPr>
          <a:xfrm>
            <a:off x="129008" y="1671409"/>
            <a:ext cx="1566269" cy="1754326"/>
          </a:xfrm>
          <a:prstGeom prst="rect">
            <a:avLst/>
          </a:prstGeom>
          <a:solidFill>
            <a:schemeClr val="bg1"/>
          </a:solidFill>
        </p:spPr>
        <p:txBody>
          <a:bodyPr wrap="square" rtlCol="0">
            <a:spAutoFit/>
          </a:bodyPr>
          <a:lstStyle/>
          <a:p>
            <a:r>
              <a:rPr lang="en-GB" b="1" dirty="0" smtClean="0"/>
              <a:t>Win </a:t>
            </a:r>
          </a:p>
          <a:p>
            <a:r>
              <a:rPr lang="en-GB" b="1" dirty="0" smtClean="0"/>
              <a:t>prediction of </a:t>
            </a:r>
          </a:p>
          <a:p>
            <a:r>
              <a:rPr lang="en-GB" b="1" dirty="0" smtClean="0"/>
              <a:t>last executed </a:t>
            </a:r>
          </a:p>
          <a:p>
            <a:r>
              <a:rPr lang="en-GB" b="1" dirty="0" smtClean="0"/>
              <a:t>action</a:t>
            </a:r>
            <a:endParaRPr lang="en-GB" b="1" dirty="0"/>
          </a:p>
        </p:txBody>
      </p:sp>
    </p:spTree>
    <p:extLst>
      <p:ext uri="{BB962C8B-B14F-4D97-AF65-F5344CB8AC3E}">
        <p14:creationId xmlns:p14="http://schemas.microsoft.com/office/powerpoint/2010/main" val="3791980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smtClean="0"/>
              <a:t>Results</a:t>
            </a:r>
            <a:endParaRPr lang="en-US" dirty="0"/>
          </a:p>
        </p:txBody>
      </p:sp>
      <p:sp>
        <p:nvSpPr>
          <p:cNvPr id="6" name="Pladsholder til tekst 2"/>
          <p:cNvSpPr txBox="1">
            <a:spLocks/>
          </p:cNvSpPr>
          <p:nvPr/>
        </p:nvSpPr>
        <p:spPr>
          <a:xfrm>
            <a:off x="435895" y="3362935"/>
            <a:ext cx="8272211" cy="1374165"/>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a:solidFill>
                  <a:schemeClr val="accent2"/>
                </a:solidFill>
              </a:rPr>
              <a:t>Stage </a:t>
            </a:r>
            <a:r>
              <a:rPr lang="da-DK" sz="1650" b="1" dirty="0" smtClean="0">
                <a:solidFill>
                  <a:schemeClr val="accent2"/>
                </a:solidFill>
              </a:rPr>
              <a:t>3</a:t>
            </a:r>
          </a:p>
          <a:p>
            <a:pPr marL="0" indent="0" algn="ctr">
              <a:buNone/>
            </a:pPr>
            <a:r>
              <a:rPr lang="da-DK" sz="1650" dirty="0" err="1" smtClean="0">
                <a:solidFill>
                  <a:schemeClr val="accent2"/>
                </a:solidFill>
              </a:rPr>
              <a:t>Increasing</a:t>
            </a:r>
            <a:r>
              <a:rPr lang="da-DK" sz="1650" dirty="0" smtClean="0">
                <a:solidFill>
                  <a:schemeClr val="accent2"/>
                </a:solidFill>
              </a:rPr>
              <a:t> the </a:t>
            </a:r>
            <a:r>
              <a:rPr lang="da-DK" sz="1650" dirty="0" err="1" smtClean="0">
                <a:solidFill>
                  <a:schemeClr val="accent2"/>
                </a:solidFill>
              </a:rPr>
              <a:t>difficulty</a:t>
            </a:r>
            <a:r>
              <a:rPr lang="da-DK" sz="1650" dirty="0" smtClean="0">
                <a:solidFill>
                  <a:schemeClr val="accent2"/>
                </a:solidFill>
              </a:rPr>
              <a:t>.</a:t>
            </a:r>
          </a:p>
          <a:p>
            <a:pPr marL="0" indent="0" algn="ctr">
              <a:buNone/>
            </a:pPr>
            <a:r>
              <a:rPr lang="da-DK" sz="1650" dirty="0" err="1" smtClean="0">
                <a:solidFill>
                  <a:schemeClr val="accent2"/>
                </a:solidFill>
              </a:rPr>
              <a:t>Applying</a:t>
            </a:r>
            <a:r>
              <a:rPr lang="da-DK" sz="1650" dirty="0" smtClean="0">
                <a:solidFill>
                  <a:schemeClr val="accent2"/>
                </a:solidFill>
              </a:rPr>
              <a:t> </a:t>
            </a:r>
            <a:r>
              <a:rPr lang="da-DK" sz="1650" dirty="0" err="1" smtClean="0">
                <a:solidFill>
                  <a:schemeClr val="accent2"/>
                </a:solidFill>
              </a:rPr>
              <a:t>what</a:t>
            </a:r>
            <a:r>
              <a:rPr lang="da-DK" sz="1650" dirty="0" smtClean="0">
                <a:solidFill>
                  <a:schemeClr val="accent2"/>
                </a:solidFill>
              </a:rPr>
              <a:t> </a:t>
            </a:r>
            <a:r>
              <a:rPr lang="da-DK" sz="1650" dirty="0" err="1" smtClean="0">
                <a:solidFill>
                  <a:schemeClr val="accent2"/>
                </a:solidFill>
              </a:rPr>
              <a:t>we</a:t>
            </a:r>
            <a:r>
              <a:rPr lang="da-DK" sz="1650" dirty="0" smtClean="0">
                <a:solidFill>
                  <a:schemeClr val="accent2"/>
                </a:solidFill>
              </a:rPr>
              <a:t> have </a:t>
            </a:r>
            <a:r>
              <a:rPr lang="da-DK" sz="1650" dirty="0" err="1" smtClean="0">
                <a:solidFill>
                  <a:schemeClr val="accent2"/>
                </a:solidFill>
              </a:rPr>
              <a:t>learned</a:t>
            </a:r>
            <a:r>
              <a:rPr lang="da-DK" sz="1650" dirty="0" smtClean="0">
                <a:solidFill>
                  <a:schemeClr val="accent2"/>
                </a:solidFill>
              </a:rPr>
              <a:t>.</a:t>
            </a:r>
            <a:endParaRPr lang="en-US" sz="1650" dirty="0">
              <a:solidFill>
                <a:schemeClr val="accent2"/>
              </a:solidFill>
            </a:endParaRPr>
          </a:p>
        </p:txBody>
      </p:sp>
    </p:spTree>
    <p:extLst>
      <p:ext uri="{BB962C8B-B14F-4D97-AF65-F5344CB8AC3E}">
        <p14:creationId xmlns:p14="http://schemas.microsoft.com/office/powerpoint/2010/main" val="31423700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a:t>Experimental</a:t>
            </a:r>
            <a:r>
              <a:rPr lang="da-DK" dirty="0"/>
              <a:t> Setup</a:t>
            </a:r>
            <a:endParaRPr lang="en-GB" dirty="0"/>
          </a:p>
        </p:txBody>
      </p:sp>
      <p:sp>
        <p:nvSpPr>
          <p:cNvPr id="3" name="Pladsholder til indhold 2"/>
          <p:cNvSpPr>
            <a:spLocks noGrp="1"/>
          </p:cNvSpPr>
          <p:nvPr>
            <p:ph sz="half" idx="1"/>
          </p:nvPr>
        </p:nvSpPr>
        <p:spPr/>
        <p:txBody>
          <a:bodyPr/>
          <a:lstStyle/>
          <a:p>
            <a:r>
              <a:rPr lang="en-GB" dirty="0" smtClean="0">
                <a:solidFill>
                  <a:schemeClr val="accent2"/>
                </a:solidFill>
              </a:rPr>
              <a:t>Win Conditions</a:t>
            </a:r>
          </a:p>
          <a:p>
            <a:pPr lvl="1"/>
            <a:r>
              <a:rPr lang="en-GB" dirty="0" smtClean="0"/>
              <a:t>Hero dies</a:t>
            </a:r>
          </a:p>
          <a:p>
            <a:pPr lvl="1"/>
            <a:r>
              <a:rPr lang="en-GB" dirty="0" smtClean="0"/>
              <a:t>15 creep kills</a:t>
            </a:r>
          </a:p>
          <a:p>
            <a:pPr lvl="1"/>
            <a:r>
              <a:rPr lang="en-GB" dirty="0" smtClean="0"/>
              <a:t>Tower is destroyed</a:t>
            </a:r>
          </a:p>
        </p:txBody>
      </p:sp>
      <p:pic>
        <p:nvPicPr>
          <p:cNvPr id="6" name="Pladsholder til indhold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4628" y="1984504"/>
            <a:ext cx="3968372" cy="4548631"/>
          </a:xfrm>
        </p:spPr>
      </p:pic>
    </p:spTree>
    <p:extLst>
      <p:ext uri="{BB962C8B-B14F-4D97-AF65-F5344CB8AC3E}">
        <p14:creationId xmlns:p14="http://schemas.microsoft.com/office/powerpoint/2010/main" val="1766316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a:t>Experimental</a:t>
            </a:r>
            <a:r>
              <a:rPr lang="da-DK" dirty="0"/>
              <a:t> Setup</a:t>
            </a:r>
            <a:endParaRPr lang="en-GB" dirty="0"/>
          </a:p>
        </p:txBody>
      </p:sp>
      <p:sp>
        <p:nvSpPr>
          <p:cNvPr id="3" name="Pladsholder til indhold 2"/>
          <p:cNvSpPr>
            <a:spLocks noGrp="1"/>
          </p:cNvSpPr>
          <p:nvPr>
            <p:ph sz="half" idx="1"/>
          </p:nvPr>
        </p:nvSpPr>
        <p:spPr/>
        <p:txBody>
          <a:bodyPr/>
          <a:lstStyle/>
          <a:p>
            <a:r>
              <a:rPr lang="en-GB" dirty="0" smtClean="0">
                <a:solidFill>
                  <a:schemeClr val="accent2"/>
                </a:solidFill>
              </a:rPr>
              <a:t>The Hero: Succubus</a:t>
            </a:r>
          </a:p>
          <a:p>
            <a:pPr marL="0" indent="0">
              <a:buNone/>
            </a:pPr>
            <a:endParaRPr lang="en-GB" dirty="0">
              <a:solidFill>
                <a:schemeClr val="accent2"/>
              </a:solidFill>
            </a:endParaRPr>
          </a:p>
          <a:p>
            <a:endParaRPr lang="en-GB" dirty="0" smtClean="0">
              <a:solidFill>
                <a:schemeClr val="accent2"/>
              </a:solidFill>
            </a:endParaRPr>
          </a:p>
          <a:p>
            <a:endParaRPr lang="en-GB" dirty="0">
              <a:solidFill>
                <a:schemeClr val="accent2"/>
              </a:solidFill>
            </a:endParaRPr>
          </a:p>
          <a:p>
            <a:endParaRPr lang="en-GB" dirty="0" smtClean="0">
              <a:solidFill>
                <a:schemeClr val="accent2"/>
              </a:solidFill>
            </a:endParaRPr>
          </a:p>
          <a:p>
            <a:endParaRPr lang="en-GB" dirty="0">
              <a:solidFill>
                <a:schemeClr val="accent2"/>
              </a:solidFill>
            </a:endParaRPr>
          </a:p>
          <a:p>
            <a:endParaRPr lang="en-GB" dirty="0" smtClean="0">
              <a:solidFill>
                <a:schemeClr val="accent2"/>
              </a:solidFill>
            </a:endParaRPr>
          </a:p>
        </p:txBody>
      </p:sp>
      <p:pic>
        <p:nvPicPr>
          <p:cNvPr id="6" name="Pladsholder til indhold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94628" y="1984504"/>
            <a:ext cx="3968372" cy="4548631"/>
          </a:xfrm>
        </p:spPr>
      </p:pic>
      <p:pic>
        <p:nvPicPr>
          <p:cNvPr id="4" name="Billed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65" y="2999960"/>
            <a:ext cx="743054" cy="2962688"/>
          </a:xfrm>
          <a:prstGeom prst="rect">
            <a:avLst/>
          </a:prstGeom>
        </p:spPr>
      </p:pic>
      <p:sp>
        <p:nvSpPr>
          <p:cNvPr id="7" name="Tekstfelt 6"/>
          <p:cNvSpPr txBox="1"/>
          <p:nvPr/>
        </p:nvSpPr>
        <p:spPr>
          <a:xfrm>
            <a:off x="1651000" y="3135959"/>
            <a:ext cx="1957587" cy="369332"/>
          </a:xfrm>
          <a:prstGeom prst="rect">
            <a:avLst/>
          </a:prstGeom>
          <a:noFill/>
        </p:spPr>
        <p:txBody>
          <a:bodyPr wrap="none" rtlCol="0">
            <a:spAutoFit/>
          </a:bodyPr>
          <a:lstStyle/>
          <a:p>
            <a:r>
              <a:rPr lang="en-GB" dirty="0" smtClean="0"/>
              <a:t>Damage Reduction</a:t>
            </a:r>
            <a:endParaRPr lang="en-GB" dirty="0"/>
          </a:p>
        </p:txBody>
      </p:sp>
      <p:sp>
        <p:nvSpPr>
          <p:cNvPr id="8" name="Tekstfelt 7"/>
          <p:cNvSpPr txBox="1"/>
          <p:nvPr/>
        </p:nvSpPr>
        <p:spPr>
          <a:xfrm>
            <a:off x="1651000" y="3891136"/>
            <a:ext cx="2020105" cy="369332"/>
          </a:xfrm>
          <a:prstGeom prst="rect">
            <a:avLst/>
          </a:prstGeom>
          <a:noFill/>
        </p:spPr>
        <p:txBody>
          <a:bodyPr wrap="none" rtlCol="0">
            <a:spAutoFit/>
          </a:bodyPr>
          <a:lstStyle/>
          <a:p>
            <a:r>
              <a:rPr lang="en-GB" dirty="0" smtClean="0"/>
              <a:t>Damage + Heal Self</a:t>
            </a:r>
            <a:endParaRPr lang="en-GB" dirty="0"/>
          </a:p>
        </p:txBody>
      </p:sp>
      <p:sp>
        <p:nvSpPr>
          <p:cNvPr id="9" name="Tekstfelt 8"/>
          <p:cNvSpPr txBox="1"/>
          <p:nvPr/>
        </p:nvSpPr>
        <p:spPr>
          <a:xfrm>
            <a:off x="1651000" y="4646314"/>
            <a:ext cx="1696298" cy="369332"/>
          </a:xfrm>
          <a:prstGeom prst="rect">
            <a:avLst/>
          </a:prstGeom>
          <a:noFill/>
        </p:spPr>
        <p:txBody>
          <a:bodyPr wrap="none" rtlCol="0">
            <a:spAutoFit/>
          </a:bodyPr>
          <a:lstStyle/>
          <a:p>
            <a:r>
              <a:rPr lang="en-GB" dirty="0" smtClean="0"/>
              <a:t>Damage + Sleep</a:t>
            </a:r>
            <a:endParaRPr lang="en-GB" dirty="0"/>
          </a:p>
        </p:txBody>
      </p:sp>
      <p:sp>
        <p:nvSpPr>
          <p:cNvPr id="10" name="Tekstfelt 9"/>
          <p:cNvSpPr txBox="1"/>
          <p:nvPr/>
        </p:nvSpPr>
        <p:spPr>
          <a:xfrm>
            <a:off x="1666857" y="5338328"/>
            <a:ext cx="2962671" cy="369332"/>
          </a:xfrm>
          <a:prstGeom prst="rect">
            <a:avLst/>
          </a:prstGeom>
          <a:noFill/>
        </p:spPr>
        <p:txBody>
          <a:bodyPr wrap="none" rtlCol="0">
            <a:spAutoFit/>
          </a:bodyPr>
          <a:lstStyle/>
          <a:p>
            <a:r>
              <a:rPr lang="en-GB" dirty="0" smtClean="0"/>
              <a:t>Damage + Stun + Mana Drain</a:t>
            </a:r>
            <a:endParaRPr lang="en-GB" dirty="0"/>
          </a:p>
        </p:txBody>
      </p:sp>
    </p:spTree>
    <p:extLst>
      <p:ext uri="{BB962C8B-B14F-4D97-AF65-F5344CB8AC3E}">
        <p14:creationId xmlns:p14="http://schemas.microsoft.com/office/powerpoint/2010/main" val="42339291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Pladsholder til tekst 2"/>
              <p:cNvSpPr txBox="1">
                <a:spLocks/>
              </p:cNvSpPr>
              <p:nvPr/>
            </p:nvSpPr>
            <p:spPr>
              <a:xfrm>
                <a:off x="912143" y="667131"/>
                <a:ext cx="7215857" cy="1009269"/>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a:t>
                </a:r>
                <a:r>
                  <a:rPr lang="en-US" sz="1650" b="1" dirty="0" err="1" smtClean="0">
                    <a:solidFill>
                      <a:schemeClr val="accent2"/>
                    </a:solidFill>
                    <a:ea typeface="Cambria Math" panose="02040503050406030204" pitchFamily="18" charset="0"/>
                  </a:rPr>
                  <a:t>pretrained</a:t>
                </a:r>
                <a:r>
                  <a:rPr lang="en-US" sz="1650" b="1" dirty="0" smtClean="0">
                    <a:solidFill>
                      <a:schemeClr val="accent2"/>
                    </a:solidFill>
                    <a:ea typeface="Cambria Math" panose="02040503050406030204" pitchFamily="18" charset="0"/>
                  </a:rPr>
                  <a:t> weights after 50000 self-play matches)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m:t>
                      </m:r>
                      <m:r>
                        <a:rPr lang="da-DK" sz="1650" b="0" i="0" smtClean="0">
                          <a:solidFill>
                            <a:schemeClr val="tx2"/>
                          </a:solidFill>
                          <a:latin typeface="Cambria Math" panose="02040503050406030204" pitchFamily="18" charset="0"/>
                          <a:ea typeface="Cambria Math" panose="02040503050406030204" pitchFamily="18" charset="0"/>
                        </a:rPr>
                        <m:t>, </m:t>
                      </m:r>
                      <m:r>
                        <a:rPr lang="da-DK" sz="1650" b="0" i="1" smtClean="0">
                          <a:solidFill>
                            <a:schemeClr val="tx2"/>
                          </a:solidFill>
                          <a:latin typeface="Cambria Math" panose="02040503050406030204" pitchFamily="18" charset="0"/>
                          <a:ea typeface="Cambria Math" panose="02040503050406030204" pitchFamily="18" charset="0"/>
                        </a:rPr>
                        <m:t>100 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5" name="Pladsholder til tekst 2"/>
              <p:cNvSpPr txBox="1">
                <a:spLocks noRot="1" noChangeAspect="1" noMove="1" noResize="1" noEditPoints="1" noAdjustHandles="1" noChangeArrowheads="1" noChangeShapeType="1" noTextEdit="1"/>
              </p:cNvSpPr>
              <p:nvPr/>
            </p:nvSpPr>
            <p:spPr>
              <a:xfrm>
                <a:off x="912143" y="667131"/>
                <a:ext cx="7215857" cy="1009269"/>
              </a:xfrm>
              <a:prstGeom prst="rect">
                <a:avLst/>
              </a:prstGeom>
              <a:blipFill rotWithShape="1">
                <a:blip r:embed="rId3"/>
                <a:stretch>
                  <a:fillRect t="-1205"/>
                </a:stretch>
              </a:blipFill>
            </p:spPr>
            <p:txBody>
              <a:bodyPr/>
              <a:lstStyle/>
              <a:p>
                <a:r>
                  <a:rPr lang="da-DK">
                    <a:noFill/>
                  </a:rPr>
                  <a:t> </a:t>
                </a:r>
              </a:p>
            </p:txBody>
          </p:sp>
        </mc:Fallback>
      </mc:AlternateContent>
    </p:spTree>
    <p:extLst>
      <p:ext uri="{BB962C8B-B14F-4D97-AF65-F5344CB8AC3E}">
        <p14:creationId xmlns:p14="http://schemas.microsoft.com/office/powerpoint/2010/main" val="3141892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524000" y="1612900"/>
          <a:ext cx="6096000" cy="35306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Pladsholder til tekst 2"/>
              <p:cNvSpPr txBox="1">
                <a:spLocks/>
              </p:cNvSpPr>
              <p:nvPr/>
            </p:nvSpPr>
            <p:spPr>
              <a:xfrm>
                <a:off x="912143" y="667131"/>
                <a:ext cx="7215857" cy="1009269"/>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a:t>
                </a:r>
                <a:r>
                  <a:rPr lang="en-US" sz="1650" b="1" dirty="0" err="1" smtClean="0">
                    <a:solidFill>
                      <a:schemeClr val="accent2"/>
                    </a:solidFill>
                    <a:ea typeface="Cambria Math" panose="02040503050406030204" pitchFamily="18" charset="0"/>
                  </a:rPr>
                  <a:t>pretrained</a:t>
                </a:r>
                <a:r>
                  <a:rPr lang="en-US" sz="1650" b="1" dirty="0" smtClean="0">
                    <a:solidFill>
                      <a:schemeClr val="accent2"/>
                    </a:solidFill>
                    <a:ea typeface="Cambria Math" panose="02040503050406030204" pitchFamily="18" charset="0"/>
                  </a:rPr>
                  <a:t> weights after 50000 self-play matches)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m:t>
                      </m:r>
                      <m:r>
                        <a:rPr lang="da-DK" sz="1650" b="0" i="0" smtClean="0">
                          <a:solidFill>
                            <a:schemeClr val="tx2"/>
                          </a:solidFill>
                          <a:latin typeface="Cambria Math" panose="02040503050406030204" pitchFamily="18" charset="0"/>
                          <a:ea typeface="Cambria Math" panose="02040503050406030204" pitchFamily="18" charset="0"/>
                        </a:rPr>
                        <m:t>, </m:t>
                      </m:r>
                      <m:r>
                        <a:rPr lang="da-DK" sz="1650" b="0" i="1" smtClean="0">
                          <a:solidFill>
                            <a:schemeClr val="tx2"/>
                          </a:solidFill>
                          <a:latin typeface="Cambria Math" panose="02040503050406030204" pitchFamily="18" charset="0"/>
                          <a:ea typeface="Cambria Math" panose="02040503050406030204" pitchFamily="18" charset="0"/>
                        </a:rPr>
                        <m:t>100 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5" name="Pladsholder til tekst 2"/>
              <p:cNvSpPr txBox="1">
                <a:spLocks noRot="1" noChangeAspect="1" noMove="1" noResize="1" noEditPoints="1" noAdjustHandles="1" noChangeArrowheads="1" noChangeShapeType="1" noTextEdit="1"/>
              </p:cNvSpPr>
              <p:nvPr/>
            </p:nvSpPr>
            <p:spPr>
              <a:xfrm>
                <a:off x="912143" y="667131"/>
                <a:ext cx="7215857" cy="1009269"/>
              </a:xfrm>
              <a:prstGeom prst="rect">
                <a:avLst/>
              </a:prstGeom>
              <a:blipFill rotWithShape="1">
                <a:blip r:embed="rId4"/>
                <a:stretch>
                  <a:fillRect t="-1205"/>
                </a:stretch>
              </a:blipFill>
            </p:spPr>
            <p:txBody>
              <a:bodyPr/>
              <a:lstStyle/>
              <a:p>
                <a:r>
                  <a:rPr lang="da-DK">
                    <a:noFill/>
                  </a:rPr>
                  <a:t> </a:t>
                </a:r>
              </a:p>
            </p:txBody>
          </p:sp>
        </mc:Fallback>
      </mc:AlternateContent>
      <p:sp>
        <p:nvSpPr>
          <p:cNvPr id="7" name="Tekstfelt 6"/>
          <p:cNvSpPr txBox="1"/>
          <p:nvPr/>
        </p:nvSpPr>
        <p:spPr>
          <a:xfrm>
            <a:off x="542158" y="3055034"/>
            <a:ext cx="1205779" cy="646331"/>
          </a:xfrm>
          <a:prstGeom prst="rect">
            <a:avLst/>
          </a:prstGeom>
          <a:noFill/>
        </p:spPr>
        <p:txBody>
          <a:bodyPr wrap="none" rtlCol="0">
            <a:spAutoFit/>
          </a:bodyPr>
          <a:lstStyle/>
          <a:p>
            <a:r>
              <a:rPr lang="en-GB" b="1" dirty="0" smtClean="0"/>
              <a:t>Avg. Win </a:t>
            </a:r>
          </a:p>
          <a:p>
            <a:r>
              <a:rPr lang="en-GB" b="1" dirty="0" smtClean="0"/>
              <a:t>Percent</a:t>
            </a:r>
            <a:endParaRPr lang="en-GB" b="1" dirty="0"/>
          </a:p>
        </p:txBody>
      </p:sp>
      <mc:AlternateContent xmlns:mc="http://schemas.openxmlformats.org/markup-compatibility/2006" xmlns:a14="http://schemas.microsoft.com/office/drawing/2010/main">
        <mc:Choice Requires="a14">
          <p:sp>
            <p:nvSpPr>
              <p:cNvPr id="9" name="Pladsholder til tekst 2"/>
              <p:cNvSpPr txBox="1">
                <a:spLocks/>
              </p:cNvSpPr>
              <p:nvPr/>
            </p:nvSpPr>
            <p:spPr>
              <a:xfrm>
                <a:off x="449275" y="5138345"/>
                <a:ext cx="8272211" cy="467215"/>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ea typeface="Cambria Math" panose="02040503050406030204" pitchFamily="18" charset="0"/>
                  </a:rPr>
                  <a:t>Value for </a:t>
                </a:r>
                <a14:m>
                  <m:oMath xmlns:m="http://schemas.openxmlformats.org/officeDocument/2006/math">
                    <m:r>
                      <a:rPr lang="en-US" sz="1650" b="1" i="1" smtClean="0">
                        <a:latin typeface="Cambria Math" panose="02040503050406030204" pitchFamily="18" charset="0"/>
                        <a:ea typeface="Cambria Math" panose="02040503050406030204" pitchFamily="18" charset="0"/>
                      </a:rPr>
                      <m:t>𝝀</m:t>
                    </m:r>
                  </m:oMath>
                </a14:m>
                <a:endParaRPr lang="en-US" sz="1650" b="1" dirty="0" smtClean="0"/>
              </a:p>
            </p:txBody>
          </p:sp>
        </mc:Choice>
        <mc:Fallback xmlns="">
          <p:sp>
            <p:nvSpPr>
              <p:cNvPr id="9" name="Pladsholder til tekst 2"/>
              <p:cNvSpPr txBox="1">
                <a:spLocks noRot="1" noChangeAspect="1" noMove="1" noResize="1" noEditPoints="1" noAdjustHandles="1" noChangeArrowheads="1" noChangeShapeType="1" noTextEdit="1"/>
              </p:cNvSpPr>
              <p:nvPr/>
            </p:nvSpPr>
            <p:spPr>
              <a:xfrm>
                <a:off x="449275" y="5138345"/>
                <a:ext cx="8272211" cy="467215"/>
              </a:xfrm>
              <a:prstGeom prst="rect">
                <a:avLst/>
              </a:prstGeom>
              <a:blipFill rotWithShape="0">
                <a:blip r:embed="rId5"/>
                <a:stretch>
                  <a:fillRect b="-3896"/>
                </a:stretch>
              </a:blipFill>
            </p:spPr>
            <p:txBody>
              <a:bodyPr/>
              <a:lstStyle/>
              <a:p>
                <a:r>
                  <a:rPr lang="en-GB">
                    <a:noFill/>
                  </a:rPr>
                  <a:t> </a:t>
                </a:r>
              </a:p>
            </p:txBody>
          </p:sp>
        </mc:Fallback>
      </mc:AlternateContent>
      <p:cxnSp>
        <p:nvCxnSpPr>
          <p:cNvPr id="10" name="Lige pilforbindelse 9"/>
          <p:cNvCxnSpPr/>
          <p:nvPr/>
        </p:nvCxnSpPr>
        <p:spPr>
          <a:xfrm>
            <a:off x="5181600" y="5371952"/>
            <a:ext cx="812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Lige pilforbindelse 10"/>
          <p:cNvCxnSpPr/>
          <p:nvPr/>
        </p:nvCxnSpPr>
        <p:spPr>
          <a:xfrm flipH="1">
            <a:off x="3149600" y="5371952"/>
            <a:ext cx="8509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91365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err="1">
                <a:solidFill>
                  <a:schemeClr val="accent2">
                    <a:lumMod val="20000"/>
                    <a:lumOff val="80000"/>
                  </a:schemeClr>
                </a:solidFill>
              </a:rPr>
              <a:t>Introduction</a:t>
            </a:r>
            <a:r>
              <a:rPr lang="da-DK" dirty="0"/>
              <a:t/>
            </a:r>
            <a:br>
              <a:rPr lang="da-DK" dirty="0"/>
            </a:br>
            <a:r>
              <a:rPr lang="da-DK" dirty="0" err="1" smtClean="0"/>
              <a:t>Heroes</a:t>
            </a:r>
            <a:r>
              <a:rPr lang="da-DK" dirty="0" smtClean="0"/>
              <a:t> of </a:t>
            </a:r>
            <a:r>
              <a:rPr lang="da-DK" dirty="0" err="1" smtClean="0"/>
              <a:t>newerth</a:t>
            </a:r>
            <a:endParaRPr lang="en-US" dirty="0"/>
          </a:p>
        </p:txBody>
      </p:sp>
      <p:pic>
        <p:nvPicPr>
          <p:cNvPr id="4" name="Pladsholder til indhol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903" y="1891251"/>
            <a:ext cx="4491711" cy="4584965"/>
          </a:xfrm>
        </p:spPr>
      </p:pic>
      <p:sp>
        <p:nvSpPr>
          <p:cNvPr id="5" name="Pladsholder til indhold 2"/>
          <p:cNvSpPr txBox="1">
            <a:spLocks/>
          </p:cNvSpPr>
          <p:nvPr/>
        </p:nvSpPr>
        <p:spPr>
          <a:xfrm>
            <a:off x="435895" y="2018371"/>
            <a:ext cx="3690056" cy="4302890"/>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a-DK" sz="1600" dirty="0">
                <a:solidFill>
                  <a:schemeClr val="accent2"/>
                </a:solidFill>
              </a:rPr>
              <a:t>Game </a:t>
            </a:r>
            <a:r>
              <a:rPr lang="da-DK" sz="1600" dirty="0" err="1">
                <a:solidFill>
                  <a:schemeClr val="accent2"/>
                </a:solidFill>
              </a:rPr>
              <a:t>Objective</a:t>
            </a:r>
            <a:endParaRPr lang="da-DK" sz="1600" dirty="0">
              <a:solidFill>
                <a:schemeClr val="accent2"/>
              </a:solidFill>
            </a:endParaRPr>
          </a:p>
          <a:p>
            <a:pPr lvl="1"/>
            <a:r>
              <a:rPr lang="da-DK" dirty="0" err="1"/>
              <a:t>Entities</a:t>
            </a:r>
            <a:endParaRPr lang="da-DK" dirty="0"/>
          </a:p>
          <a:p>
            <a:r>
              <a:rPr lang="da-DK" sz="1600" dirty="0" err="1">
                <a:solidFill>
                  <a:schemeClr val="accent2"/>
                </a:solidFill>
              </a:rPr>
              <a:t>Heroes</a:t>
            </a:r>
            <a:r>
              <a:rPr lang="da-DK" sz="1600" dirty="0">
                <a:solidFill>
                  <a:schemeClr val="accent2"/>
                </a:solidFill>
              </a:rPr>
              <a:t> of </a:t>
            </a:r>
            <a:r>
              <a:rPr lang="da-DK" sz="1600" dirty="0" err="1">
                <a:solidFill>
                  <a:schemeClr val="accent2"/>
                </a:solidFill>
              </a:rPr>
              <a:t>Newerth</a:t>
            </a:r>
            <a:r>
              <a:rPr lang="da-DK" sz="1600" dirty="0">
                <a:solidFill>
                  <a:schemeClr val="accent2"/>
                </a:solidFill>
              </a:rPr>
              <a:t> as </a:t>
            </a:r>
            <a:r>
              <a:rPr lang="da-DK" sz="1600" dirty="0" err="1">
                <a:solidFill>
                  <a:schemeClr val="accent2"/>
                </a:solidFill>
              </a:rPr>
              <a:t>Testing</a:t>
            </a:r>
            <a:r>
              <a:rPr lang="da-DK" sz="1600" dirty="0">
                <a:solidFill>
                  <a:schemeClr val="accent2"/>
                </a:solidFill>
              </a:rPr>
              <a:t> Grounds</a:t>
            </a:r>
          </a:p>
          <a:p>
            <a:pPr lvl="1"/>
            <a:r>
              <a:rPr lang="da-DK" dirty="0"/>
              <a:t>Open </a:t>
            </a:r>
            <a:r>
              <a:rPr lang="da-DK" dirty="0" err="1"/>
              <a:t>code</a:t>
            </a:r>
            <a:r>
              <a:rPr lang="da-DK" dirty="0"/>
              <a:t> base</a:t>
            </a:r>
          </a:p>
          <a:p>
            <a:pPr lvl="1"/>
            <a:r>
              <a:rPr lang="da-DK" dirty="0"/>
              <a:t>Access to game </a:t>
            </a:r>
            <a:r>
              <a:rPr lang="da-DK" dirty="0" err="1"/>
              <a:t>console</a:t>
            </a:r>
            <a:endParaRPr lang="da-DK" dirty="0"/>
          </a:p>
          <a:p>
            <a:r>
              <a:rPr lang="da-DK" sz="1600" dirty="0" err="1">
                <a:solidFill>
                  <a:schemeClr val="accent2"/>
                </a:solidFill>
              </a:rPr>
              <a:t>Existing</a:t>
            </a:r>
            <a:r>
              <a:rPr lang="da-DK" sz="1600" dirty="0">
                <a:solidFill>
                  <a:schemeClr val="accent2"/>
                </a:solidFill>
              </a:rPr>
              <a:t> AI</a:t>
            </a:r>
          </a:p>
          <a:p>
            <a:pPr lvl="1"/>
            <a:r>
              <a:rPr lang="da-DK" dirty="0" err="1"/>
              <a:t>Pre-defined</a:t>
            </a:r>
            <a:r>
              <a:rPr lang="da-DK" dirty="0"/>
              <a:t> </a:t>
            </a:r>
            <a:r>
              <a:rPr lang="da-DK" dirty="0" err="1"/>
              <a:t>behaviors</a:t>
            </a:r>
            <a:r>
              <a:rPr lang="da-DK" dirty="0"/>
              <a:t> (general and hero-</a:t>
            </a:r>
            <a:r>
              <a:rPr lang="da-DK" dirty="0" err="1"/>
              <a:t>specific</a:t>
            </a:r>
            <a:r>
              <a:rPr lang="da-DK" dirty="0"/>
              <a:t>)</a:t>
            </a:r>
          </a:p>
          <a:p>
            <a:pPr lvl="1"/>
            <a:r>
              <a:rPr lang="da-DK" dirty="0" err="1"/>
              <a:t>Behavior</a:t>
            </a:r>
            <a:r>
              <a:rPr lang="da-DK" dirty="0"/>
              <a:t> </a:t>
            </a:r>
            <a:r>
              <a:rPr lang="da-DK" dirty="0" err="1"/>
              <a:t>priority</a:t>
            </a:r>
            <a:r>
              <a:rPr lang="da-DK" dirty="0"/>
              <a:t> </a:t>
            </a:r>
            <a:r>
              <a:rPr lang="da-DK" dirty="0" err="1"/>
              <a:t>ordering</a:t>
            </a:r>
            <a:r>
              <a:rPr lang="da-DK" dirty="0"/>
              <a:t> by </a:t>
            </a:r>
            <a:r>
              <a:rPr lang="da-DK" dirty="0" err="1"/>
              <a:t>computing</a:t>
            </a:r>
            <a:r>
              <a:rPr lang="da-DK" dirty="0"/>
              <a:t> </a:t>
            </a:r>
            <a:r>
              <a:rPr lang="da-DK" dirty="0" err="1"/>
              <a:t>utility</a:t>
            </a:r>
            <a:r>
              <a:rPr lang="da-DK" dirty="0"/>
              <a:t> </a:t>
            </a:r>
            <a:r>
              <a:rPr lang="da-DK" dirty="0" err="1"/>
              <a:t>values</a:t>
            </a:r>
            <a:endParaRPr lang="da-DK" i="1" dirty="0"/>
          </a:p>
        </p:txBody>
      </p:sp>
    </p:spTree>
    <p:extLst>
      <p:ext uri="{BB962C8B-B14F-4D97-AF65-F5344CB8AC3E}">
        <p14:creationId xmlns:p14="http://schemas.microsoft.com/office/powerpoint/2010/main" val="32123067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ive_wi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610312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ive_los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25470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err="1" smtClean="0"/>
              <a:t>Results</a:t>
            </a:r>
            <a:endParaRPr lang="en-US" dirty="0"/>
          </a:p>
        </p:txBody>
      </p:sp>
      <p:sp>
        <p:nvSpPr>
          <p:cNvPr id="6" name="Pladsholder til tekst 2"/>
          <p:cNvSpPr txBox="1">
            <a:spLocks/>
          </p:cNvSpPr>
          <p:nvPr/>
        </p:nvSpPr>
        <p:spPr>
          <a:xfrm>
            <a:off x="435895" y="3362935"/>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da-DK" sz="1650" b="1" dirty="0" err="1" smtClean="0">
                <a:solidFill>
                  <a:schemeClr val="accent2"/>
                </a:solidFill>
              </a:rPr>
              <a:t>Adjustments</a:t>
            </a:r>
            <a:endParaRPr lang="en-US" sz="1650" b="1" dirty="0">
              <a:solidFill>
                <a:schemeClr val="accent2"/>
              </a:solidFill>
            </a:endParaRPr>
          </a:p>
        </p:txBody>
      </p:sp>
    </p:spTree>
    <p:extLst>
      <p:ext uri="{BB962C8B-B14F-4D97-AF65-F5344CB8AC3E}">
        <p14:creationId xmlns:p14="http://schemas.microsoft.com/office/powerpoint/2010/main" val="114284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9, </m:t>
                      </m:r>
                      <m:r>
                        <a:rPr lang="da-DK" sz="1650">
                          <a:latin typeface="Cambria Math" panose="02040503050406030204" pitchFamily="18" charset="0"/>
                          <a:ea typeface="Cambria Math" panose="02040503050406030204" pitchFamily="18" charset="0"/>
                        </a:rPr>
                        <m:t>100 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3"/>
                <a:stretch>
                  <a:fillRect t="-6897"/>
                </a:stretch>
              </a:blipFill>
            </p:spPr>
            <p:txBody>
              <a:bodyPr/>
              <a:lstStyle/>
              <a:p>
                <a:r>
                  <a:rPr lang="en-GB">
                    <a:noFill/>
                  </a:rPr>
                  <a:t> </a:t>
                </a:r>
              </a:p>
            </p:txBody>
          </p:sp>
        </mc:Fallback>
      </mc:AlternateContent>
    </p:spTree>
    <p:extLst>
      <p:ext uri="{BB962C8B-B14F-4D97-AF65-F5344CB8AC3E}">
        <p14:creationId xmlns:p14="http://schemas.microsoft.com/office/powerpoint/2010/main" val="23972613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9, </m:t>
                      </m:r>
                      <m:r>
                        <a:rPr lang="da-DK" sz="1650">
                          <a:latin typeface="Cambria Math" panose="02040503050406030204" pitchFamily="18" charset="0"/>
                          <a:ea typeface="Cambria Math" panose="02040503050406030204" pitchFamily="18" charset="0"/>
                        </a:rPr>
                        <m:t>100 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3"/>
                <a:stretch>
                  <a:fillRect t="-6897"/>
                </a:stretch>
              </a:blipFill>
            </p:spPr>
            <p:txBody>
              <a:bodyPr/>
              <a:lstStyle/>
              <a:p>
                <a:r>
                  <a:rPr lang="en-GB">
                    <a:noFill/>
                  </a:rPr>
                  <a:t> </a:t>
                </a:r>
              </a:p>
            </p:txBody>
          </p:sp>
        </mc:Fallback>
      </mc:AlternateContent>
      <p:sp>
        <p:nvSpPr>
          <p:cNvPr id="11" name="Pladsholder til tekst 2"/>
          <p:cNvSpPr txBox="1">
            <a:spLocks/>
          </p:cNvSpPr>
          <p:nvPr/>
        </p:nvSpPr>
        <p:spPr>
          <a:xfrm>
            <a:off x="766094" y="3677326"/>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Weights obtained after number of training matches (self-play)</a:t>
            </a:r>
          </a:p>
        </p:txBody>
      </p:sp>
      <p:sp>
        <p:nvSpPr>
          <p:cNvPr id="4" name="Tekstfelt 3"/>
          <p:cNvSpPr txBox="1"/>
          <p:nvPr/>
        </p:nvSpPr>
        <p:spPr>
          <a:xfrm>
            <a:off x="511287" y="2157613"/>
            <a:ext cx="1205779" cy="646331"/>
          </a:xfrm>
          <a:prstGeom prst="rect">
            <a:avLst/>
          </a:prstGeom>
          <a:noFill/>
        </p:spPr>
        <p:txBody>
          <a:bodyPr wrap="none" rtlCol="0">
            <a:spAutoFit/>
          </a:bodyPr>
          <a:lstStyle/>
          <a:p>
            <a:r>
              <a:rPr lang="en-GB" b="1" dirty="0" smtClean="0"/>
              <a:t>Avg. Win </a:t>
            </a:r>
          </a:p>
          <a:p>
            <a:r>
              <a:rPr lang="en-GB" b="1" dirty="0" smtClean="0"/>
              <a:t>Percent</a:t>
            </a:r>
            <a:endParaRPr lang="en-GB" b="1" dirty="0"/>
          </a:p>
        </p:txBody>
      </p:sp>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3811051" y="4513143"/>
            <a:ext cx="1237198" cy="369332"/>
          </a:xfrm>
          <a:prstGeom prst="rect">
            <a:avLst/>
          </a:prstGeom>
          <a:noFill/>
        </p:spPr>
        <p:txBody>
          <a:bodyPr wrap="none" rtlCol="0">
            <a:spAutoFit/>
          </a:bodyPr>
          <a:lstStyle/>
          <a:p>
            <a:r>
              <a:rPr lang="en-GB" dirty="0" smtClean="0">
                <a:solidFill>
                  <a:schemeClr val="accent6"/>
                </a:solidFill>
              </a:rPr>
              <a:t>Succubus A</a:t>
            </a:r>
            <a:endParaRPr lang="en-GB" dirty="0">
              <a:solidFill>
                <a:schemeClr val="accent6"/>
              </a:solidFill>
            </a:endParaRPr>
          </a:p>
        </p:txBody>
      </p:sp>
      <p:graphicFrame>
        <p:nvGraphicFramePr>
          <p:cNvPr id="17" name="Diagram 16"/>
          <p:cNvGraphicFramePr/>
          <p:nvPr>
            <p:extLst>
              <p:ext uri="{D42A27DB-BD31-4B8C-83A1-F6EECF244321}">
                <p14:modId xmlns:p14="http://schemas.microsoft.com/office/powerpoint/2010/main" val="4232825921"/>
              </p:ext>
            </p:extLst>
          </p:nvPr>
        </p:nvGraphicFramePr>
        <p:xfrm>
          <a:off x="1187448" y="4660589"/>
          <a:ext cx="7118352" cy="1447732"/>
        </p:xfrm>
        <a:graphic>
          <a:graphicData uri="http://schemas.openxmlformats.org/drawingml/2006/chart">
            <c:chart xmlns:c="http://schemas.openxmlformats.org/drawingml/2006/chart" xmlns:r="http://schemas.openxmlformats.org/officeDocument/2006/relationships" r:id="rId4"/>
          </a:graphicData>
        </a:graphic>
      </p:graphicFrame>
      <p:sp>
        <p:nvSpPr>
          <p:cNvPr id="19" name="Pladsholder til tekst 2"/>
          <p:cNvSpPr txBox="1">
            <a:spLocks/>
          </p:cNvSpPr>
          <p:nvPr/>
        </p:nvSpPr>
        <p:spPr>
          <a:xfrm>
            <a:off x="1404601" y="6108321"/>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 (self-play)</a:t>
            </a:r>
          </a:p>
        </p:txBody>
      </p:sp>
      <p:graphicFrame>
        <p:nvGraphicFramePr>
          <p:cNvPr id="12" name="Diagram 11"/>
          <p:cNvGraphicFramePr/>
          <p:nvPr>
            <p:extLst>
              <p:ext uri="{D42A27DB-BD31-4B8C-83A1-F6EECF244321}">
                <p14:modId xmlns:p14="http://schemas.microsoft.com/office/powerpoint/2010/main" val="1062194138"/>
              </p:ext>
            </p:extLst>
          </p:nvPr>
        </p:nvGraphicFramePr>
        <p:xfrm>
          <a:off x="1523999" y="1215088"/>
          <a:ext cx="7048501" cy="2666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012278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9, </m:t>
                      </m:r>
                      <m:r>
                        <a:rPr lang="da-DK" sz="1650">
                          <a:latin typeface="Cambria Math" panose="02040503050406030204" pitchFamily="18" charset="0"/>
                          <a:ea typeface="Cambria Math" panose="02040503050406030204" pitchFamily="18" charset="0"/>
                        </a:rPr>
                        <m:t>100 </m:t>
                      </m:r>
                      <m:r>
                        <m:rPr>
                          <m:sty m:val="p"/>
                        </m:rPr>
                        <a:rPr lang="da-DK" sz="1650">
                          <a:latin typeface="Cambria Math" panose="02040503050406030204" pitchFamily="18" charset="0"/>
                          <a:ea typeface="Cambria Math" panose="02040503050406030204" pitchFamily="18" charset="0"/>
                        </a:rPr>
                        <m:t>matches</m:t>
                      </m:r>
                      <m:r>
                        <a:rPr lang="da-DK" sz="1650">
                          <a:latin typeface="Cambria Math" panose="02040503050406030204" pitchFamily="18" charset="0"/>
                          <a:ea typeface="Cambria Math" panose="02040503050406030204" pitchFamily="18" charset="0"/>
                        </a:rPr>
                        <m:t> </m:t>
                      </m:r>
                      <m:r>
                        <m:rPr>
                          <m:sty m:val="p"/>
                        </m:rPr>
                        <a:rPr lang="da-DK" sz="1650">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3"/>
                <a:stretch>
                  <a:fillRect t="-6897"/>
                </a:stretch>
              </a:blipFill>
            </p:spPr>
            <p:txBody>
              <a:bodyPr/>
              <a:lstStyle/>
              <a:p>
                <a:r>
                  <a:rPr lang="en-GB">
                    <a:noFill/>
                  </a:rPr>
                  <a:t> </a:t>
                </a:r>
              </a:p>
            </p:txBody>
          </p:sp>
        </mc:Fallback>
      </mc:AlternateContent>
      <p:sp>
        <p:nvSpPr>
          <p:cNvPr id="11" name="Pladsholder til tekst 2"/>
          <p:cNvSpPr txBox="1">
            <a:spLocks/>
          </p:cNvSpPr>
          <p:nvPr/>
        </p:nvSpPr>
        <p:spPr>
          <a:xfrm>
            <a:off x="766094" y="3677326"/>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Weights obtained after number of training matches (self-play)</a:t>
            </a:r>
          </a:p>
        </p:txBody>
      </p:sp>
      <p:sp>
        <p:nvSpPr>
          <p:cNvPr id="4" name="Tekstfelt 3"/>
          <p:cNvSpPr txBox="1"/>
          <p:nvPr/>
        </p:nvSpPr>
        <p:spPr>
          <a:xfrm>
            <a:off x="511287" y="2157613"/>
            <a:ext cx="1205779" cy="646331"/>
          </a:xfrm>
          <a:prstGeom prst="rect">
            <a:avLst/>
          </a:prstGeom>
          <a:noFill/>
        </p:spPr>
        <p:txBody>
          <a:bodyPr wrap="none" rtlCol="0">
            <a:spAutoFit/>
          </a:bodyPr>
          <a:lstStyle/>
          <a:p>
            <a:r>
              <a:rPr lang="en-GB" b="1" dirty="0" smtClean="0"/>
              <a:t>Avg. Win </a:t>
            </a:r>
          </a:p>
          <a:p>
            <a:r>
              <a:rPr lang="en-GB" b="1" dirty="0" smtClean="0"/>
              <a:t>Percent</a:t>
            </a:r>
            <a:endParaRPr lang="en-GB" b="1" dirty="0"/>
          </a:p>
        </p:txBody>
      </p:sp>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3811051" y="4513143"/>
            <a:ext cx="1236236" cy="369332"/>
          </a:xfrm>
          <a:prstGeom prst="rect">
            <a:avLst/>
          </a:prstGeom>
          <a:noFill/>
        </p:spPr>
        <p:txBody>
          <a:bodyPr wrap="none" rtlCol="0">
            <a:spAutoFit/>
          </a:bodyPr>
          <a:lstStyle/>
          <a:p>
            <a:r>
              <a:rPr lang="en-GB" dirty="0" smtClean="0">
                <a:solidFill>
                  <a:schemeClr val="accent2"/>
                </a:solidFill>
              </a:rPr>
              <a:t>Succubus B</a:t>
            </a:r>
            <a:endParaRPr lang="en-GB" dirty="0">
              <a:solidFill>
                <a:schemeClr val="accent2"/>
              </a:solidFill>
            </a:endParaRPr>
          </a:p>
        </p:txBody>
      </p:sp>
      <p:graphicFrame>
        <p:nvGraphicFramePr>
          <p:cNvPr id="17" name="Diagram 16"/>
          <p:cNvGraphicFramePr/>
          <p:nvPr>
            <p:extLst>
              <p:ext uri="{D42A27DB-BD31-4B8C-83A1-F6EECF244321}">
                <p14:modId xmlns:p14="http://schemas.microsoft.com/office/powerpoint/2010/main" val="1537819719"/>
              </p:ext>
            </p:extLst>
          </p:nvPr>
        </p:nvGraphicFramePr>
        <p:xfrm>
          <a:off x="1187448" y="4660589"/>
          <a:ext cx="7156452" cy="1447732"/>
        </p:xfrm>
        <a:graphic>
          <a:graphicData uri="http://schemas.openxmlformats.org/drawingml/2006/chart">
            <c:chart xmlns:c="http://schemas.openxmlformats.org/drawingml/2006/chart" xmlns:r="http://schemas.openxmlformats.org/officeDocument/2006/relationships" r:id="rId4"/>
          </a:graphicData>
        </a:graphic>
      </p:graphicFrame>
      <p:sp>
        <p:nvSpPr>
          <p:cNvPr id="19" name="Pladsholder til tekst 2"/>
          <p:cNvSpPr txBox="1">
            <a:spLocks/>
          </p:cNvSpPr>
          <p:nvPr/>
        </p:nvSpPr>
        <p:spPr>
          <a:xfrm>
            <a:off x="1404601" y="6108321"/>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 (self-play)</a:t>
            </a:r>
          </a:p>
        </p:txBody>
      </p:sp>
      <p:graphicFrame>
        <p:nvGraphicFramePr>
          <p:cNvPr id="12" name="Diagram 11"/>
          <p:cNvGraphicFramePr/>
          <p:nvPr/>
        </p:nvGraphicFramePr>
        <p:xfrm>
          <a:off x="1523999" y="1215088"/>
          <a:ext cx="7048501" cy="266696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884827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1, 100 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3"/>
                <a:stretch>
                  <a:fillRect t="-6897"/>
                </a:stretch>
              </a:blipFill>
            </p:spPr>
            <p:txBody>
              <a:bodyPr/>
              <a:lstStyle/>
              <a:p>
                <a:r>
                  <a:rPr lang="en-GB">
                    <a:noFill/>
                  </a:rPr>
                  <a:t> </a:t>
                </a:r>
              </a:p>
            </p:txBody>
          </p:sp>
        </mc:Fallback>
      </mc:AlternateContent>
    </p:spTree>
    <p:extLst>
      <p:ext uri="{BB962C8B-B14F-4D97-AF65-F5344CB8AC3E}">
        <p14:creationId xmlns:p14="http://schemas.microsoft.com/office/powerpoint/2010/main" val="42197599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933831211"/>
              </p:ext>
            </p:extLst>
          </p:nvPr>
        </p:nvGraphicFramePr>
        <p:xfrm>
          <a:off x="1523999" y="1215088"/>
          <a:ext cx="7048501" cy="2666969"/>
        </p:xfrm>
        <a:graphic>
          <a:graphicData uri="http://schemas.openxmlformats.org/drawingml/2006/chart">
            <c:chart xmlns:c="http://schemas.openxmlformats.org/drawingml/2006/chart" xmlns:r="http://schemas.openxmlformats.org/officeDocument/2006/relationships" r:id="rId3"/>
          </a:graphicData>
        </a:graphic>
      </p:graphicFrame>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1, 100 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4"/>
                <a:stretch>
                  <a:fillRect t="-6897"/>
                </a:stretch>
              </a:blipFill>
            </p:spPr>
            <p:txBody>
              <a:bodyPr/>
              <a:lstStyle/>
              <a:p>
                <a:r>
                  <a:rPr lang="en-GB">
                    <a:noFill/>
                  </a:rPr>
                  <a:t> </a:t>
                </a:r>
              </a:p>
            </p:txBody>
          </p:sp>
        </mc:Fallback>
      </mc:AlternateContent>
      <p:sp>
        <p:nvSpPr>
          <p:cNvPr id="11" name="Pladsholder til tekst 2"/>
          <p:cNvSpPr txBox="1">
            <a:spLocks/>
          </p:cNvSpPr>
          <p:nvPr/>
        </p:nvSpPr>
        <p:spPr>
          <a:xfrm>
            <a:off x="766094" y="3677326"/>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Weights obtained after number of training matches (self-play)</a:t>
            </a:r>
          </a:p>
        </p:txBody>
      </p:sp>
      <p:sp>
        <p:nvSpPr>
          <p:cNvPr id="4" name="Tekstfelt 3"/>
          <p:cNvSpPr txBox="1"/>
          <p:nvPr/>
        </p:nvSpPr>
        <p:spPr>
          <a:xfrm>
            <a:off x="511287" y="2157613"/>
            <a:ext cx="1205779" cy="646331"/>
          </a:xfrm>
          <a:prstGeom prst="rect">
            <a:avLst/>
          </a:prstGeom>
          <a:noFill/>
        </p:spPr>
        <p:txBody>
          <a:bodyPr wrap="none" rtlCol="0">
            <a:spAutoFit/>
          </a:bodyPr>
          <a:lstStyle/>
          <a:p>
            <a:r>
              <a:rPr lang="en-GB" b="1" dirty="0" smtClean="0"/>
              <a:t>Avg. Win </a:t>
            </a:r>
          </a:p>
          <a:p>
            <a:r>
              <a:rPr lang="en-GB" b="1" dirty="0" smtClean="0"/>
              <a:t>Percent</a:t>
            </a:r>
            <a:endParaRPr lang="en-GB" b="1" dirty="0"/>
          </a:p>
        </p:txBody>
      </p:sp>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3811051" y="4513143"/>
            <a:ext cx="1237198" cy="369332"/>
          </a:xfrm>
          <a:prstGeom prst="rect">
            <a:avLst/>
          </a:prstGeom>
          <a:noFill/>
        </p:spPr>
        <p:txBody>
          <a:bodyPr wrap="none" rtlCol="0">
            <a:spAutoFit/>
          </a:bodyPr>
          <a:lstStyle/>
          <a:p>
            <a:r>
              <a:rPr lang="en-GB" dirty="0" smtClean="0">
                <a:solidFill>
                  <a:schemeClr val="accent6"/>
                </a:solidFill>
              </a:rPr>
              <a:t>Succubus A</a:t>
            </a:r>
            <a:endParaRPr lang="en-GB" dirty="0">
              <a:solidFill>
                <a:schemeClr val="accent6"/>
              </a:solidFill>
            </a:endParaRPr>
          </a:p>
        </p:txBody>
      </p:sp>
      <p:graphicFrame>
        <p:nvGraphicFramePr>
          <p:cNvPr id="17" name="Diagram 16"/>
          <p:cNvGraphicFramePr/>
          <p:nvPr>
            <p:extLst>
              <p:ext uri="{D42A27DB-BD31-4B8C-83A1-F6EECF244321}">
                <p14:modId xmlns:p14="http://schemas.microsoft.com/office/powerpoint/2010/main" val="2617583714"/>
              </p:ext>
            </p:extLst>
          </p:nvPr>
        </p:nvGraphicFramePr>
        <p:xfrm>
          <a:off x="1187448" y="4660589"/>
          <a:ext cx="6769102" cy="1447732"/>
        </p:xfrm>
        <a:graphic>
          <a:graphicData uri="http://schemas.openxmlformats.org/drawingml/2006/chart">
            <c:chart xmlns:c="http://schemas.openxmlformats.org/drawingml/2006/chart" xmlns:r="http://schemas.openxmlformats.org/officeDocument/2006/relationships" r:id="rId5"/>
          </a:graphicData>
        </a:graphic>
      </p:graphicFrame>
      <p:sp>
        <p:nvSpPr>
          <p:cNvPr id="19" name="Pladsholder til tekst 2"/>
          <p:cNvSpPr txBox="1">
            <a:spLocks/>
          </p:cNvSpPr>
          <p:nvPr/>
        </p:nvSpPr>
        <p:spPr>
          <a:xfrm>
            <a:off x="1404601" y="6108321"/>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 (self-play)</a:t>
            </a:r>
          </a:p>
        </p:txBody>
      </p:sp>
    </p:spTree>
    <p:extLst>
      <p:ext uri="{BB962C8B-B14F-4D97-AF65-F5344CB8AC3E}">
        <p14:creationId xmlns:p14="http://schemas.microsoft.com/office/powerpoint/2010/main" val="27543893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200481036"/>
              </p:ext>
            </p:extLst>
          </p:nvPr>
        </p:nvGraphicFramePr>
        <p:xfrm>
          <a:off x="1523999" y="1215088"/>
          <a:ext cx="7048501" cy="2666969"/>
        </p:xfrm>
        <a:graphic>
          <a:graphicData uri="http://schemas.openxmlformats.org/drawingml/2006/chart">
            <c:chart xmlns:c="http://schemas.openxmlformats.org/drawingml/2006/chart" xmlns:r="http://schemas.openxmlformats.org/officeDocument/2006/relationships" r:id="rId3"/>
          </a:graphicData>
        </a:graphic>
      </p:graphicFrame>
      <p:sp>
        <p:nvSpPr>
          <p:cNvPr id="8" name="Pladsholder til tekst 2"/>
          <p:cNvSpPr txBox="1">
            <a:spLocks/>
          </p:cNvSpPr>
          <p:nvPr/>
        </p:nvSpPr>
        <p:spPr>
          <a:xfrm>
            <a:off x="626394" y="231827"/>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endParaRPr lang="en-US" sz="1650" dirty="0">
              <a:solidFill>
                <a:schemeClr val="accent2"/>
              </a:solidFill>
            </a:endParaRPr>
          </a:p>
        </p:txBody>
      </p:sp>
      <mc:AlternateContent xmlns:mc="http://schemas.openxmlformats.org/markup-compatibility/2006" xmlns:a14="http://schemas.microsoft.com/office/drawing/2010/main">
        <mc:Choice Requires="a14">
          <p:sp>
            <p:nvSpPr>
              <p:cNvPr id="10" name="Pladsholder til tekst 2"/>
              <p:cNvSpPr txBox="1">
                <a:spLocks/>
              </p:cNvSpPr>
              <p:nvPr/>
            </p:nvSpPr>
            <p:spPr>
              <a:xfrm>
                <a:off x="912143" y="667131"/>
                <a:ext cx="8272211" cy="702527"/>
              </a:xfrm>
              <a:prstGeom prst="rect">
                <a:avLst/>
              </a:prstGeom>
            </p:spPr>
            <p:txBody>
              <a:bodyPr vert="horz" lIns="68580" tIns="34290" rIns="68580" bIns="3429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accent2"/>
                    </a:solidFill>
                    <a:ea typeface="Cambria Math" panose="02040503050406030204" pitchFamily="18" charset="0"/>
                  </a:rPr>
                  <a:t>Learning Agent (using pertained weights) vs Game AI </a:t>
                </a:r>
              </a:p>
              <a:p>
                <a:pPr marL="0" indent="0" algn="ctr">
                  <a:buNone/>
                </a:pPr>
                <a14:m>
                  <m:oMathPara xmlns:m="http://schemas.openxmlformats.org/officeDocument/2006/math">
                    <m:oMathParaPr>
                      <m:jc m:val="centerGroup"/>
                    </m:oMathParaPr>
                    <m:oMath xmlns:m="http://schemas.openxmlformats.org/officeDocument/2006/math">
                      <m:r>
                        <a:rPr lang="da-DK" sz="1650" b="0" i="0" smtClean="0">
                          <a:solidFill>
                            <a:schemeClr val="tx2"/>
                          </a:solidFill>
                          <a:latin typeface="Cambria Math" panose="02040503050406030204" pitchFamily="18" charset="0"/>
                          <a:ea typeface="Cambria Math" panose="02040503050406030204" pitchFamily="18" charset="0"/>
                        </a:rPr>
                        <m:t>(</m:t>
                      </m:r>
                      <m:r>
                        <a:rPr lang="en-US" sz="1650" i="1" smtClean="0">
                          <a:solidFill>
                            <a:schemeClr val="tx2"/>
                          </a:solidFill>
                          <a:latin typeface="Cambria Math" panose="02040503050406030204" pitchFamily="18" charset="0"/>
                          <a:ea typeface="Cambria Math" panose="02040503050406030204" pitchFamily="18" charset="0"/>
                        </a:rPr>
                        <m:t>𝛼</m:t>
                      </m:r>
                      <m:r>
                        <a:rPr lang="da-DK" sz="1650" i="1">
                          <a:solidFill>
                            <a:schemeClr val="tx2"/>
                          </a:solidFill>
                          <a:latin typeface="Cambria Math" panose="02040503050406030204" pitchFamily="18" charset="0"/>
                          <a:ea typeface="Cambria Math" panose="02040503050406030204" pitchFamily="18" charset="0"/>
                        </a:rPr>
                        <m:t>=0.3, </m:t>
                      </m:r>
                      <m:r>
                        <a:rPr lang="da-DK" sz="1650" i="1">
                          <a:solidFill>
                            <a:schemeClr val="tx2"/>
                          </a:solidFill>
                          <a:latin typeface="Cambria Math" panose="02040503050406030204" pitchFamily="18" charset="0"/>
                          <a:ea typeface="Cambria Math" panose="02040503050406030204" pitchFamily="18" charset="0"/>
                        </a:rPr>
                        <m:t>𝜆</m:t>
                      </m:r>
                      <m:r>
                        <a:rPr lang="da-DK" sz="1650" i="1">
                          <a:solidFill>
                            <a:schemeClr val="tx2"/>
                          </a:solidFill>
                          <a:latin typeface="Cambria Math" panose="02040503050406030204" pitchFamily="18" charset="0"/>
                          <a:ea typeface="Cambria Math" panose="02040503050406030204" pitchFamily="18" charset="0"/>
                        </a:rPr>
                        <m:t>=0.</m:t>
                      </m:r>
                      <m:r>
                        <a:rPr lang="da-DK" sz="1650" b="0" i="0" smtClean="0">
                          <a:solidFill>
                            <a:schemeClr val="tx2"/>
                          </a:solidFill>
                          <a:latin typeface="Cambria Math" panose="02040503050406030204" pitchFamily="18" charset="0"/>
                          <a:ea typeface="Cambria Math" panose="02040503050406030204" pitchFamily="18" charset="0"/>
                        </a:rPr>
                        <m:t>1, 100 </m:t>
                      </m:r>
                      <m:r>
                        <m:rPr>
                          <m:sty m:val="p"/>
                        </m:rPr>
                        <a:rPr lang="da-DK" sz="1650" b="0" i="0" smtClean="0">
                          <a:solidFill>
                            <a:schemeClr val="tx2"/>
                          </a:solidFill>
                          <a:latin typeface="Cambria Math" panose="02040503050406030204" pitchFamily="18" charset="0"/>
                          <a:ea typeface="Cambria Math" panose="02040503050406030204" pitchFamily="18" charset="0"/>
                        </a:rPr>
                        <m:t>matches</m:t>
                      </m:r>
                      <m:r>
                        <a:rPr lang="da-DK" sz="1650" b="0" i="0" smtClean="0">
                          <a:solidFill>
                            <a:schemeClr val="tx2"/>
                          </a:solidFill>
                          <a:latin typeface="Cambria Math" panose="02040503050406030204" pitchFamily="18" charset="0"/>
                          <a:ea typeface="Cambria Math" panose="02040503050406030204" pitchFamily="18" charset="0"/>
                        </a:rPr>
                        <m:t> </m:t>
                      </m:r>
                      <m:r>
                        <m:rPr>
                          <m:sty m:val="p"/>
                        </m:rPr>
                        <a:rPr lang="da-DK" sz="1650" b="0" i="0" smtClean="0">
                          <a:solidFill>
                            <a:schemeClr val="tx2"/>
                          </a:solidFill>
                          <a:latin typeface="Cambria Math" panose="02040503050406030204" pitchFamily="18" charset="0"/>
                          <a:ea typeface="Cambria Math" panose="02040503050406030204" pitchFamily="18" charset="0"/>
                        </a:rPr>
                        <m:t>each</m:t>
                      </m:r>
                      <m:r>
                        <a:rPr lang="da-DK" sz="1650" b="0" i="0" smtClean="0">
                          <a:solidFill>
                            <a:schemeClr val="tx2"/>
                          </a:solidFill>
                          <a:latin typeface="Cambria Math" panose="02040503050406030204" pitchFamily="18" charset="0"/>
                          <a:ea typeface="Cambria Math" panose="02040503050406030204" pitchFamily="18" charset="0"/>
                        </a:rPr>
                        <m:t>)</m:t>
                      </m:r>
                    </m:oMath>
                  </m:oMathPara>
                </a14:m>
                <a:endParaRPr lang="en-US" sz="1650" dirty="0">
                  <a:solidFill>
                    <a:schemeClr val="tx2"/>
                  </a:solidFill>
                </a:endParaRPr>
              </a:p>
            </p:txBody>
          </p:sp>
        </mc:Choice>
        <mc:Fallback xmlns="">
          <p:sp>
            <p:nvSpPr>
              <p:cNvPr id="10" name="Pladsholder til tekst 2"/>
              <p:cNvSpPr txBox="1">
                <a:spLocks noRot="1" noChangeAspect="1" noMove="1" noResize="1" noEditPoints="1" noAdjustHandles="1" noChangeArrowheads="1" noChangeShapeType="1" noTextEdit="1"/>
              </p:cNvSpPr>
              <p:nvPr/>
            </p:nvSpPr>
            <p:spPr>
              <a:xfrm>
                <a:off x="912143" y="667131"/>
                <a:ext cx="8272211" cy="702527"/>
              </a:xfrm>
              <a:prstGeom prst="rect">
                <a:avLst/>
              </a:prstGeom>
              <a:blipFill rotWithShape="0">
                <a:blip r:embed="rId4"/>
                <a:stretch>
                  <a:fillRect t="-6897"/>
                </a:stretch>
              </a:blipFill>
            </p:spPr>
            <p:txBody>
              <a:bodyPr/>
              <a:lstStyle/>
              <a:p>
                <a:r>
                  <a:rPr lang="en-GB">
                    <a:noFill/>
                  </a:rPr>
                  <a:t> </a:t>
                </a:r>
              </a:p>
            </p:txBody>
          </p:sp>
        </mc:Fallback>
      </mc:AlternateContent>
      <p:sp>
        <p:nvSpPr>
          <p:cNvPr id="11" name="Pladsholder til tekst 2"/>
          <p:cNvSpPr txBox="1">
            <a:spLocks/>
          </p:cNvSpPr>
          <p:nvPr/>
        </p:nvSpPr>
        <p:spPr>
          <a:xfrm>
            <a:off x="766094" y="3677326"/>
            <a:ext cx="8272211"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Weights obtained after number of training matches (self-play)</a:t>
            </a:r>
          </a:p>
        </p:txBody>
      </p:sp>
      <p:sp>
        <p:nvSpPr>
          <p:cNvPr id="4" name="Tekstfelt 3"/>
          <p:cNvSpPr txBox="1"/>
          <p:nvPr/>
        </p:nvSpPr>
        <p:spPr>
          <a:xfrm>
            <a:off x="511287" y="2157613"/>
            <a:ext cx="1205779" cy="646331"/>
          </a:xfrm>
          <a:prstGeom prst="rect">
            <a:avLst/>
          </a:prstGeom>
          <a:noFill/>
        </p:spPr>
        <p:txBody>
          <a:bodyPr wrap="none" rtlCol="0">
            <a:spAutoFit/>
          </a:bodyPr>
          <a:lstStyle/>
          <a:p>
            <a:r>
              <a:rPr lang="en-GB" b="1" dirty="0" smtClean="0"/>
              <a:t>Avg. Win </a:t>
            </a:r>
          </a:p>
          <a:p>
            <a:r>
              <a:rPr lang="en-GB" b="1" dirty="0" smtClean="0"/>
              <a:t>Percent</a:t>
            </a:r>
            <a:endParaRPr lang="en-GB" b="1" dirty="0"/>
          </a:p>
        </p:txBody>
      </p:sp>
      <p:cxnSp>
        <p:nvCxnSpPr>
          <p:cNvPr id="15" name="Lige forbindelse 14"/>
          <p:cNvCxnSpPr/>
          <p:nvPr/>
        </p:nvCxnSpPr>
        <p:spPr>
          <a:xfrm>
            <a:off x="0" y="4379853"/>
            <a:ext cx="9144000" cy="0"/>
          </a:xfrm>
          <a:prstGeom prst="line">
            <a:avLst/>
          </a:prstGeom>
        </p:spPr>
        <p:style>
          <a:lnRef idx="1">
            <a:schemeClr val="dk1"/>
          </a:lnRef>
          <a:fillRef idx="0">
            <a:schemeClr val="dk1"/>
          </a:fillRef>
          <a:effectRef idx="0">
            <a:schemeClr val="dk1"/>
          </a:effectRef>
          <a:fontRef idx="minor">
            <a:schemeClr val="tx1"/>
          </a:fontRef>
        </p:style>
      </p:cxnSp>
      <p:sp>
        <p:nvSpPr>
          <p:cNvPr id="16" name="Tekstfelt 15"/>
          <p:cNvSpPr txBox="1"/>
          <p:nvPr/>
        </p:nvSpPr>
        <p:spPr>
          <a:xfrm>
            <a:off x="3811051" y="4513143"/>
            <a:ext cx="1236236" cy="369332"/>
          </a:xfrm>
          <a:prstGeom prst="rect">
            <a:avLst/>
          </a:prstGeom>
          <a:noFill/>
        </p:spPr>
        <p:txBody>
          <a:bodyPr wrap="none" rtlCol="0">
            <a:spAutoFit/>
          </a:bodyPr>
          <a:lstStyle/>
          <a:p>
            <a:r>
              <a:rPr lang="en-GB" dirty="0" smtClean="0">
                <a:solidFill>
                  <a:schemeClr val="accent2"/>
                </a:solidFill>
              </a:rPr>
              <a:t>Succubus B</a:t>
            </a:r>
            <a:endParaRPr lang="en-GB" dirty="0">
              <a:solidFill>
                <a:schemeClr val="accent2"/>
              </a:solidFill>
            </a:endParaRPr>
          </a:p>
        </p:txBody>
      </p:sp>
      <p:graphicFrame>
        <p:nvGraphicFramePr>
          <p:cNvPr id="17" name="Diagram 16"/>
          <p:cNvGraphicFramePr/>
          <p:nvPr>
            <p:extLst>
              <p:ext uri="{D42A27DB-BD31-4B8C-83A1-F6EECF244321}">
                <p14:modId xmlns:p14="http://schemas.microsoft.com/office/powerpoint/2010/main" val="2216849375"/>
              </p:ext>
            </p:extLst>
          </p:nvPr>
        </p:nvGraphicFramePr>
        <p:xfrm>
          <a:off x="1187448" y="4660589"/>
          <a:ext cx="6769102" cy="1447732"/>
        </p:xfrm>
        <a:graphic>
          <a:graphicData uri="http://schemas.openxmlformats.org/drawingml/2006/chart">
            <c:chart xmlns:c="http://schemas.openxmlformats.org/drawingml/2006/chart" xmlns:r="http://schemas.openxmlformats.org/officeDocument/2006/relationships" r:id="rId5"/>
          </a:graphicData>
        </a:graphic>
      </p:graphicFrame>
      <p:sp>
        <p:nvSpPr>
          <p:cNvPr id="19" name="Pladsholder til tekst 2"/>
          <p:cNvSpPr txBox="1">
            <a:spLocks/>
          </p:cNvSpPr>
          <p:nvPr/>
        </p:nvSpPr>
        <p:spPr>
          <a:xfrm>
            <a:off x="1404601" y="6108321"/>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 (self-play)</a:t>
            </a:r>
          </a:p>
        </p:txBody>
      </p:sp>
    </p:spTree>
    <p:extLst>
      <p:ext uri="{BB962C8B-B14F-4D97-AF65-F5344CB8AC3E}">
        <p14:creationId xmlns:p14="http://schemas.microsoft.com/office/powerpoint/2010/main" val="10392348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boks 1"/>
          <p:cNvSpPr txBox="1"/>
          <p:nvPr/>
        </p:nvSpPr>
        <p:spPr>
          <a:xfrm>
            <a:off x="4114800" y="2971800"/>
            <a:ext cx="184731" cy="369332"/>
          </a:xfrm>
          <a:prstGeom prst="rect">
            <a:avLst/>
          </a:prstGeom>
          <a:noFill/>
        </p:spPr>
        <p:txBody>
          <a:bodyPr wrap="none" rtlCol="0">
            <a:spAutoFit/>
          </a:bodyPr>
          <a:lstStyle/>
          <a:p>
            <a:endParaRPr lang="da-DK" dirty="0"/>
          </a:p>
        </p:txBody>
      </p:sp>
      <p:pic>
        <p:nvPicPr>
          <p:cNvPr id="3" name="scenario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5603879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2"/>
          <a:stretch>
            <a:fillRect/>
          </a:stretch>
        </p:blipFill>
        <p:spPr>
          <a:xfrm>
            <a:off x="1706563" y="766763"/>
            <a:ext cx="5697538" cy="5697538"/>
          </a:xfrm>
          <a:prstGeom prst="rect">
            <a:avLst/>
          </a:prstGeom>
        </p:spPr>
      </p:pic>
    </p:spTree>
    <p:extLst>
      <p:ext uri="{BB962C8B-B14F-4D97-AF65-F5344CB8AC3E}">
        <p14:creationId xmlns:p14="http://schemas.microsoft.com/office/powerpoint/2010/main" val="23720727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ario_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2628719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enario_3.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16994814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Pladsholder til indhold 2"/>
              <p:cNvSpPr txBox="1">
                <a:spLocks/>
              </p:cNvSpPr>
              <p:nvPr/>
            </p:nvSpPr>
            <p:spPr>
              <a:xfrm>
                <a:off x="1187450" y="648152"/>
                <a:ext cx="7989752" cy="3630795"/>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b="1" dirty="0" smtClean="0">
                    <a:solidFill>
                      <a:schemeClr val="accent2"/>
                    </a:solidFill>
                  </a:rPr>
                  <a:t>Learning Agent vs Game AI</a:t>
                </a:r>
              </a:p>
              <a:p>
                <a:pPr marL="666900" lvl="1" indent="-342900">
                  <a:buFont typeface="+mj-lt"/>
                  <a:buAutoNum type="arabicPeriod"/>
                </a:pPr>
                <a:r>
                  <a:rPr lang="en-GB" dirty="0" smtClean="0"/>
                  <a:t>Start from random weights; 10000 matches vs Game AI;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da-DK" i="1">
                        <a:latin typeface="Cambria Math" panose="02040503050406030204" pitchFamily="18" charset="0"/>
                        <a:ea typeface="Cambria Math" panose="02040503050406030204" pitchFamily="18" charset="0"/>
                      </a:rPr>
                      <m:t>=0.3, </m:t>
                    </m:r>
                    <m:r>
                      <a:rPr lang="da-DK" i="1">
                        <a:latin typeface="Cambria Math" panose="02040503050406030204" pitchFamily="18" charset="0"/>
                        <a:ea typeface="Cambria Math" panose="02040503050406030204" pitchFamily="18" charset="0"/>
                      </a:rPr>
                      <m:t>𝜆</m:t>
                    </m:r>
                    <m:r>
                      <a:rPr lang="da-DK" i="1">
                        <a:latin typeface="Cambria Math" panose="02040503050406030204" pitchFamily="18" charset="0"/>
                        <a:ea typeface="Cambria Math" panose="02040503050406030204" pitchFamily="18" charset="0"/>
                      </a:rPr>
                      <m:t>=0.</m:t>
                    </m:r>
                    <m:r>
                      <a:rPr lang="da-DK">
                        <a:latin typeface="Cambria Math" panose="02040503050406030204" pitchFamily="18" charset="0"/>
                        <a:ea typeface="Cambria Math" panose="02040503050406030204" pitchFamily="18" charset="0"/>
                      </a:rPr>
                      <m:t>9</m:t>
                    </m:r>
                  </m:oMath>
                </a14:m>
                <a:endParaRPr lang="da-DK" dirty="0" smtClean="0">
                  <a:ea typeface="Cambria Math" panose="02040503050406030204" pitchFamily="18" charset="0"/>
                </a:endParaRPr>
              </a:p>
              <a:p>
                <a:pPr marL="666900" lvl="1" indent="-342900">
                  <a:buFont typeface="+mj-lt"/>
                  <a:buAutoNum type="arabicPeriod"/>
                </a:pPr>
                <a:r>
                  <a:rPr lang="da-DK" dirty="0" smtClean="0">
                    <a:ea typeface="Cambria Math" panose="02040503050406030204" pitchFamily="18" charset="0"/>
                  </a:rPr>
                  <a:t>4000 </a:t>
                </a:r>
                <a:r>
                  <a:rPr lang="da-DK" dirty="0" err="1" smtClean="0">
                    <a:ea typeface="Cambria Math" panose="02040503050406030204" pitchFamily="18" charset="0"/>
                  </a:rPr>
                  <a:t>evaluation</a:t>
                </a:r>
                <a:r>
                  <a:rPr lang="da-DK" dirty="0" smtClean="0">
                    <a:ea typeface="Cambria Math" panose="02040503050406030204" pitchFamily="18" charset="0"/>
                  </a:rPr>
                  <a:t> games</a:t>
                </a:r>
              </a:p>
            </p:txBody>
          </p:sp>
        </mc:Choice>
        <mc:Fallback xmlns="">
          <p:sp>
            <p:nvSpPr>
              <p:cNvPr id="9" name="Pladsholder til indhold 2"/>
              <p:cNvSpPr txBox="1">
                <a:spLocks noRot="1" noChangeAspect="1" noMove="1" noResize="1" noEditPoints="1" noAdjustHandles="1" noChangeArrowheads="1" noChangeShapeType="1" noTextEdit="1"/>
              </p:cNvSpPr>
              <p:nvPr/>
            </p:nvSpPr>
            <p:spPr>
              <a:xfrm>
                <a:off x="1187450" y="648152"/>
                <a:ext cx="7989752" cy="3630795"/>
              </a:xfrm>
              <a:prstGeom prst="rect">
                <a:avLst/>
              </a:prstGeom>
              <a:blipFill rotWithShape="0">
                <a:blip r:embed="rId3"/>
                <a:stretch>
                  <a:fillRect l="-687" t="-839"/>
                </a:stretch>
              </a:blipFill>
            </p:spPr>
            <p:txBody>
              <a:bodyPr/>
              <a:lstStyle/>
              <a:p>
                <a:r>
                  <a:rPr lang="en-GB">
                    <a:noFill/>
                  </a:rPr>
                  <a:t> </a:t>
                </a:r>
              </a:p>
            </p:txBody>
          </p:sp>
        </mc:Fallback>
      </mc:AlternateContent>
    </p:spTree>
    <p:extLst>
      <p:ext uri="{BB962C8B-B14F-4D97-AF65-F5344CB8AC3E}">
        <p14:creationId xmlns:p14="http://schemas.microsoft.com/office/powerpoint/2010/main" val="1331768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1666249" y="2170747"/>
          <a:ext cx="6096000" cy="1866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nvGraphicFramePr>
        <p:xfrm>
          <a:off x="1574800" y="4178300"/>
          <a:ext cx="6007100" cy="24130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sp>
            <p:nvSpPr>
              <p:cNvPr id="9" name="Pladsholder til indhold 2"/>
              <p:cNvSpPr txBox="1">
                <a:spLocks/>
              </p:cNvSpPr>
              <p:nvPr/>
            </p:nvSpPr>
            <p:spPr>
              <a:xfrm>
                <a:off x="1187450" y="648152"/>
                <a:ext cx="7989752" cy="3630795"/>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GB" b="1" dirty="0" smtClean="0">
                    <a:solidFill>
                      <a:schemeClr val="accent2"/>
                    </a:solidFill>
                  </a:rPr>
                  <a:t>Learning Agent vs Game AI</a:t>
                </a:r>
              </a:p>
              <a:p>
                <a:pPr marL="666900" lvl="1" indent="-342900">
                  <a:buFont typeface="+mj-lt"/>
                  <a:buAutoNum type="arabicPeriod"/>
                </a:pPr>
                <a:r>
                  <a:rPr lang="en-GB" dirty="0" smtClean="0"/>
                  <a:t>Start from random weights; 10000 matches vs Game AI;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da-DK" i="1">
                        <a:latin typeface="Cambria Math" panose="02040503050406030204" pitchFamily="18" charset="0"/>
                        <a:ea typeface="Cambria Math" panose="02040503050406030204" pitchFamily="18" charset="0"/>
                      </a:rPr>
                      <m:t>=0.3, </m:t>
                    </m:r>
                    <m:r>
                      <a:rPr lang="da-DK" i="1">
                        <a:latin typeface="Cambria Math" panose="02040503050406030204" pitchFamily="18" charset="0"/>
                        <a:ea typeface="Cambria Math" panose="02040503050406030204" pitchFamily="18" charset="0"/>
                      </a:rPr>
                      <m:t>𝜆</m:t>
                    </m:r>
                    <m:r>
                      <a:rPr lang="da-DK" i="1">
                        <a:latin typeface="Cambria Math" panose="02040503050406030204" pitchFamily="18" charset="0"/>
                        <a:ea typeface="Cambria Math" panose="02040503050406030204" pitchFamily="18" charset="0"/>
                      </a:rPr>
                      <m:t>=0.</m:t>
                    </m:r>
                    <m:r>
                      <a:rPr lang="da-DK">
                        <a:latin typeface="Cambria Math" panose="02040503050406030204" pitchFamily="18" charset="0"/>
                        <a:ea typeface="Cambria Math" panose="02040503050406030204" pitchFamily="18" charset="0"/>
                      </a:rPr>
                      <m:t>9</m:t>
                    </m:r>
                  </m:oMath>
                </a14:m>
                <a:endParaRPr lang="da-DK" dirty="0" smtClean="0">
                  <a:ea typeface="Cambria Math" panose="02040503050406030204" pitchFamily="18" charset="0"/>
                </a:endParaRPr>
              </a:p>
              <a:p>
                <a:pPr marL="666900" lvl="1" indent="-342900">
                  <a:buFont typeface="+mj-lt"/>
                  <a:buAutoNum type="arabicPeriod"/>
                </a:pPr>
                <a:r>
                  <a:rPr lang="da-DK" dirty="0" err="1" smtClean="0">
                    <a:ea typeface="Cambria Math" panose="02040503050406030204" pitchFamily="18" charset="0"/>
                  </a:rPr>
                  <a:t>Further</a:t>
                </a:r>
                <a:r>
                  <a:rPr lang="da-DK" dirty="0" smtClean="0">
                    <a:ea typeface="Cambria Math" panose="02040503050406030204" pitchFamily="18" charset="0"/>
                  </a:rPr>
                  <a:t> 4000 </a:t>
                </a:r>
                <a:r>
                  <a:rPr lang="da-DK" dirty="0" err="1" smtClean="0">
                    <a:ea typeface="Cambria Math" panose="02040503050406030204" pitchFamily="18" charset="0"/>
                  </a:rPr>
                  <a:t>evaluation</a:t>
                </a:r>
                <a:r>
                  <a:rPr lang="da-DK" dirty="0" smtClean="0">
                    <a:ea typeface="Cambria Math" panose="02040503050406030204" pitchFamily="18" charset="0"/>
                  </a:rPr>
                  <a:t> games</a:t>
                </a:r>
              </a:p>
            </p:txBody>
          </p:sp>
        </mc:Choice>
        <mc:Fallback>
          <p:sp>
            <p:nvSpPr>
              <p:cNvPr id="9" name="Pladsholder til indhold 2"/>
              <p:cNvSpPr txBox="1">
                <a:spLocks noRot="1" noChangeAspect="1" noMove="1" noResize="1" noEditPoints="1" noAdjustHandles="1" noChangeArrowheads="1" noChangeShapeType="1" noTextEdit="1"/>
              </p:cNvSpPr>
              <p:nvPr/>
            </p:nvSpPr>
            <p:spPr>
              <a:xfrm>
                <a:off x="1187450" y="648152"/>
                <a:ext cx="7989752" cy="3630795"/>
              </a:xfrm>
              <a:prstGeom prst="rect">
                <a:avLst/>
              </a:prstGeom>
              <a:blipFill rotWithShape="1">
                <a:blip r:embed="rId5"/>
                <a:stretch>
                  <a:fillRect l="-687" t="-839"/>
                </a:stretch>
              </a:blipFill>
            </p:spPr>
            <p:txBody>
              <a:bodyPr/>
              <a:lstStyle/>
              <a:p>
                <a:r>
                  <a:rPr lang="da-DK">
                    <a:noFill/>
                  </a:rPr>
                  <a:t> </a:t>
                </a:r>
              </a:p>
            </p:txBody>
          </p:sp>
        </mc:Fallback>
      </mc:AlternateContent>
      <p:sp>
        <p:nvSpPr>
          <p:cNvPr id="10" name="Pladsholder til tekst 2"/>
          <p:cNvSpPr txBox="1">
            <a:spLocks/>
          </p:cNvSpPr>
          <p:nvPr/>
        </p:nvSpPr>
        <p:spPr>
          <a:xfrm>
            <a:off x="1666249" y="1819483"/>
            <a:ext cx="6278899" cy="702527"/>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50" b="1" dirty="0" smtClean="0">
                <a:solidFill>
                  <a:schemeClr val="tx1"/>
                </a:solidFill>
              </a:rPr>
              <a:t>Averaging over win percent of 100 evenly sized groups of successive matches (self-play)</a:t>
            </a:r>
          </a:p>
        </p:txBody>
      </p:sp>
    </p:spTree>
    <p:extLst>
      <p:ext uri="{BB962C8B-B14F-4D97-AF65-F5344CB8AC3E}">
        <p14:creationId xmlns:p14="http://schemas.microsoft.com/office/powerpoint/2010/main" val="39711745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arming_pushi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1821175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z="1500" dirty="0">
                <a:solidFill>
                  <a:schemeClr val="accent2">
                    <a:lumMod val="20000"/>
                    <a:lumOff val="80000"/>
                  </a:schemeClr>
                </a:solidFill>
              </a:rPr>
              <a:t>Experiments and </a:t>
            </a:r>
            <a:r>
              <a:rPr lang="da-DK" sz="1500" dirty="0" err="1">
                <a:solidFill>
                  <a:schemeClr val="accent2">
                    <a:lumMod val="20000"/>
                    <a:lumOff val="80000"/>
                  </a:schemeClr>
                </a:solidFill>
              </a:rPr>
              <a:t>Results</a:t>
            </a:r>
            <a:r>
              <a:rPr lang="da-DK" dirty="0"/>
              <a:t/>
            </a:r>
            <a:br>
              <a:rPr lang="da-DK" dirty="0"/>
            </a:br>
            <a:r>
              <a:rPr lang="da-DK" dirty="0" smtClean="0"/>
              <a:t>Observations</a:t>
            </a:r>
            <a:endParaRPr lang="da-DK" dirty="0"/>
          </a:p>
        </p:txBody>
      </p:sp>
      <p:sp>
        <p:nvSpPr>
          <p:cNvPr id="3" name="Pladsholder til indhold 2"/>
          <p:cNvSpPr>
            <a:spLocks noGrp="1"/>
          </p:cNvSpPr>
          <p:nvPr>
            <p:ph idx="1"/>
          </p:nvPr>
        </p:nvSpPr>
        <p:spPr/>
        <p:txBody>
          <a:bodyPr/>
          <a:lstStyle/>
          <a:p>
            <a:r>
              <a:rPr lang="da-DK" dirty="0" smtClean="0">
                <a:solidFill>
                  <a:schemeClr val="accent2"/>
                </a:solidFill>
              </a:rPr>
              <a:t>Game AI</a:t>
            </a:r>
          </a:p>
          <a:p>
            <a:pPr lvl="1"/>
            <a:r>
              <a:rPr lang="da-DK" dirty="0" err="1" smtClean="0"/>
              <a:t>Easily</a:t>
            </a:r>
            <a:r>
              <a:rPr lang="da-DK" dirty="0" smtClean="0"/>
              <a:t> ”</a:t>
            </a:r>
            <a:r>
              <a:rPr lang="da-DK" dirty="0" err="1" smtClean="0"/>
              <a:t>intimidated</a:t>
            </a:r>
            <a:r>
              <a:rPr lang="da-DK" dirty="0" smtClean="0"/>
              <a:t>”</a:t>
            </a:r>
          </a:p>
          <a:p>
            <a:pPr lvl="1"/>
            <a:r>
              <a:rPr lang="da-DK" dirty="0" smtClean="0"/>
              <a:t>Not </a:t>
            </a:r>
            <a:r>
              <a:rPr lang="da-DK" dirty="0" err="1" smtClean="0"/>
              <a:t>aware</a:t>
            </a:r>
            <a:r>
              <a:rPr lang="da-DK" dirty="0" smtClean="0"/>
              <a:t> of </a:t>
            </a:r>
            <a:r>
              <a:rPr lang="da-DK" dirty="0" err="1" smtClean="0"/>
              <a:t>own</a:t>
            </a:r>
            <a:r>
              <a:rPr lang="da-DK" dirty="0" smtClean="0"/>
              <a:t> and opponents </a:t>
            </a:r>
            <a:r>
              <a:rPr lang="da-DK" dirty="0" err="1" smtClean="0"/>
              <a:t>win</a:t>
            </a:r>
            <a:r>
              <a:rPr lang="da-DK" dirty="0" smtClean="0"/>
              <a:t> </a:t>
            </a:r>
            <a:r>
              <a:rPr lang="da-DK" dirty="0" err="1" smtClean="0"/>
              <a:t>conditions</a:t>
            </a:r>
            <a:endParaRPr lang="da-DK" dirty="0"/>
          </a:p>
          <a:p>
            <a:pPr lvl="1"/>
            <a:r>
              <a:rPr lang="da-DK" dirty="0" err="1" smtClean="0"/>
              <a:t>Doesn’t</a:t>
            </a:r>
            <a:r>
              <a:rPr lang="da-DK" dirty="0" smtClean="0"/>
              <a:t> understand game </a:t>
            </a:r>
            <a:r>
              <a:rPr lang="da-DK" dirty="0" err="1" smtClean="0"/>
              <a:t>goals</a:t>
            </a:r>
            <a:endParaRPr lang="da-DK" dirty="0" smtClean="0"/>
          </a:p>
          <a:p>
            <a:pPr lvl="1"/>
            <a:r>
              <a:rPr lang="da-DK" dirty="0" err="1" smtClean="0"/>
              <a:t>Doesn’t</a:t>
            </a:r>
            <a:r>
              <a:rPr lang="da-DK" dirty="0" smtClean="0"/>
              <a:t> </a:t>
            </a:r>
            <a:r>
              <a:rPr lang="da-DK" dirty="0" err="1" smtClean="0"/>
              <a:t>alternate</a:t>
            </a:r>
            <a:r>
              <a:rPr lang="da-DK" dirty="0" smtClean="0"/>
              <a:t> </a:t>
            </a:r>
            <a:r>
              <a:rPr lang="da-DK" dirty="0" err="1" smtClean="0"/>
              <a:t>between</a:t>
            </a:r>
            <a:r>
              <a:rPr lang="da-DK" dirty="0" smtClean="0"/>
              <a:t> </a:t>
            </a:r>
            <a:r>
              <a:rPr lang="da-DK" dirty="0" err="1" smtClean="0"/>
              <a:t>behaviors</a:t>
            </a:r>
            <a:r>
              <a:rPr lang="da-DK" dirty="0" smtClean="0"/>
              <a:t> </a:t>
            </a:r>
            <a:r>
              <a:rPr lang="da-DK" dirty="0" err="1" smtClean="0"/>
              <a:t>well</a:t>
            </a:r>
            <a:r>
              <a:rPr lang="da-DK" dirty="0" smtClean="0"/>
              <a:t> (</a:t>
            </a:r>
            <a:r>
              <a:rPr lang="da-DK" dirty="0" err="1" smtClean="0"/>
              <a:t>e.g</a:t>
            </a:r>
            <a:r>
              <a:rPr lang="da-DK" dirty="0" smtClean="0"/>
              <a:t>. </a:t>
            </a:r>
            <a:r>
              <a:rPr lang="da-DK" dirty="0" err="1" smtClean="0"/>
              <a:t>farming</a:t>
            </a:r>
            <a:r>
              <a:rPr lang="da-DK" dirty="0" smtClean="0"/>
              <a:t> and </a:t>
            </a:r>
            <a:r>
              <a:rPr lang="da-DK" dirty="0" err="1" smtClean="0"/>
              <a:t>harrassing</a:t>
            </a:r>
            <a:r>
              <a:rPr lang="da-DK" dirty="0" smtClean="0"/>
              <a:t>)</a:t>
            </a:r>
          </a:p>
          <a:p>
            <a:r>
              <a:rPr lang="da-DK" dirty="0" smtClean="0">
                <a:solidFill>
                  <a:schemeClr val="accent2"/>
                </a:solidFill>
              </a:rPr>
              <a:t>Learning Agent</a:t>
            </a:r>
          </a:p>
          <a:p>
            <a:pPr lvl="1"/>
            <a:r>
              <a:rPr lang="da-DK" dirty="0" smtClean="0"/>
              <a:t>Understands </a:t>
            </a:r>
            <a:r>
              <a:rPr lang="da-DK" dirty="0" smtClean="0"/>
              <a:t>the </a:t>
            </a:r>
            <a:r>
              <a:rPr lang="da-DK" dirty="0" err="1" smtClean="0"/>
              <a:t>different</a:t>
            </a:r>
            <a:r>
              <a:rPr lang="da-DK" dirty="0" smtClean="0"/>
              <a:t> game </a:t>
            </a:r>
            <a:r>
              <a:rPr lang="da-DK" dirty="0" err="1" smtClean="0"/>
              <a:t>goals</a:t>
            </a:r>
            <a:r>
              <a:rPr lang="da-DK" dirty="0" smtClean="0"/>
              <a:t> </a:t>
            </a:r>
            <a:r>
              <a:rPr lang="da-DK" dirty="0" smtClean="0">
                <a:sym typeface="Wingdings" pitchFamily="2" charset="2"/>
              </a:rPr>
              <a:t> </a:t>
            </a:r>
            <a:r>
              <a:rPr lang="da-DK" dirty="0" err="1" smtClean="0">
                <a:sym typeface="Wingdings" pitchFamily="2" charset="2"/>
              </a:rPr>
              <a:t>different</a:t>
            </a:r>
            <a:r>
              <a:rPr lang="da-DK" dirty="0" smtClean="0">
                <a:sym typeface="Wingdings" pitchFamily="2" charset="2"/>
              </a:rPr>
              <a:t> </a:t>
            </a:r>
            <a:r>
              <a:rPr lang="da-DK" dirty="0" err="1" smtClean="0">
                <a:sym typeface="Wingdings" pitchFamily="2" charset="2"/>
              </a:rPr>
              <a:t>strategies</a:t>
            </a:r>
            <a:r>
              <a:rPr lang="da-DK" dirty="0" smtClean="0">
                <a:sym typeface="Wingdings" pitchFamily="2" charset="2"/>
              </a:rPr>
              <a:t>!</a:t>
            </a:r>
          </a:p>
        </p:txBody>
      </p:sp>
    </p:spTree>
    <p:extLst>
      <p:ext uri="{BB962C8B-B14F-4D97-AF65-F5344CB8AC3E}">
        <p14:creationId xmlns:p14="http://schemas.microsoft.com/office/powerpoint/2010/main" val="2427759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pPr>
              <a:buFont typeface="Wingdings" panose="05000000000000000000" pitchFamily="2" charset="2"/>
              <a:buChar char="ü"/>
            </a:pPr>
            <a:r>
              <a:rPr lang="da-DK" dirty="0" err="1" smtClean="0">
                <a:solidFill>
                  <a:schemeClr val="accent3">
                    <a:lumMod val="40000"/>
                    <a:lumOff val="60000"/>
                  </a:schemeClr>
                </a:solidFill>
              </a:rPr>
              <a:t>Related</a:t>
            </a:r>
            <a:r>
              <a:rPr lang="da-DK" dirty="0" smtClean="0">
                <a:solidFill>
                  <a:schemeClr val="accent3">
                    <a:lumMod val="40000"/>
                    <a:lumOff val="60000"/>
                  </a:schemeClr>
                </a:solidFill>
              </a:rPr>
              <a:t> Work</a:t>
            </a:r>
            <a:endParaRPr lang="da-DK" dirty="0">
              <a:solidFill>
                <a:schemeClr val="accent3">
                  <a:lumMod val="40000"/>
                  <a:lumOff val="60000"/>
                </a:schemeClr>
              </a:solidFill>
            </a:endParaRPr>
          </a:p>
          <a:p>
            <a:pPr>
              <a:buFont typeface="Wingdings" panose="05000000000000000000" pitchFamily="2" charset="2"/>
              <a:buChar char="ü"/>
            </a:pPr>
            <a:r>
              <a:rPr lang="da-DK" dirty="0" smtClean="0">
                <a:solidFill>
                  <a:schemeClr val="accent3">
                    <a:lumMod val="40000"/>
                    <a:lumOff val="60000"/>
                  </a:schemeClr>
                </a:solidFill>
              </a:rPr>
              <a:t>Methods</a:t>
            </a:r>
          </a:p>
          <a:p>
            <a:pPr>
              <a:buFont typeface="Wingdings" panose="05000000000000000000" pitchFamily="2" charset="2"/>
              <a:buChar char="ü"/>
            </a:pPr>
            <a:r>
              <a:rPr lang="da-DK" dirty="0" smtClean="0">
                <a:solidFill>
                  <a:schemeClr val="accent3">
                    <a:lumMod val="40000"/>
                    <a:lumOff val="60000"/>
                  </a:schemeClr>
                </a:solidFill>
              </a:rPr>
              <a:t>Application</a:t>
            </a:r>
          </a:p>
          <a:p>
            <a:pPr>
              <a:buFont typeface="Wingdings" panose="05000000000000000000" pitchFamily="2" charset="2"/>
              <a:buChar char="ü"/>
            </a:pPr>
            <a:r>
              <a:rPr lang="da-DK" dirty="0" smtClean="0">
                <a:solidFill>
                  <a:schemeClr val="accent3">
                    <a:lumMod val="40000"/>
                    <a:lumOff val="60000"/>
                  </a:schemeClr>
                </a:solidFill>
              </a:rPr>
              <a:t>Experiments and </a:t>
            </a:r>
            <a:r>
              <a:rPr lang="da-DK" dirty="0" err="1" smtClean="0">
                <a:solidFill>
                  <a:schemeClr val="accent3">
                    <a:lumMod val="40000"/>
                    <a:lumOff val="60000"/>
                  </a:schemeClr>
                </a:solidFill>
              </a:rPr>
              <a:t>Results</a:t>
            </a:r>
            <a:endParaRPr lang="da-DK" dirty="0" smtClean="0">
              <a:solidFill>
                <a:schemeClr val="accent3">
                  <a:lumMod val="40000"/>
                  <a:lumOff val="60000"/>
                </a:schemeClr>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36512186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Conclusion</a:t>
            </a:r>
            <a:endParaRPr lang="en-US" dirty="0"/>
          </a:p>
        </p:txBody>
      </p:sp>
      <mc:AlternateContent xmlns:mc="http://schemas.openxmlformats.org/markup-compatibility/2006" xmlns:a14="http://schemas.microsoft.com/office/drawing/2010/main">
        <mc:Choice Requires="a14">
          <p:sp>
            <p:nvSpPr>
              <p:cNvPr id="3" name="Pladsholder til indhold 2"/>
              <p:cNvSpPr>
                <a:spLocks noGrp="1"/>
              </p:cNvSpPr>
              <p:nvPr>
                <p:ph idx="1"/>
              </p:nvPr>
            </p:nvSpPr>
            <p:spPr>
              <a:xfrm>
                <a:off x="581192" y="2228003"/>
                <a:ext cx="3722604" cy="1505797"/>
              </a:xfrm>
            </p:spPr>
            <p:txBody>
              <a:bodyPr>
                <a:normAutofit fontScale="92500" lnSpcReduction="10000"/>
              </a:bodyPr>
              <a:lstStyle/>
              <a:p>
                <a:r>
                  <a:rPr lang="en-US" dirty="0" smtClean="0">
                    <a:solidFill>
                      <a:schemeClr val="accent2"/>
                    </a:solidFill>
                  </a:rPr>
                  <a:t>Learning Agent for </a:t>
                </a:r>
                <a:r>
                  <a:rPr lang="en-US" dirty="0" err="1" smtClean="0">
                    <a:solidFill>
                      <a:schemeClr val="accent2"/>
                    </a:solidFill>
                  </a:rPr>
                  <a:t>HoN</a:t>
                </a:r>
                <a:endParaRPr lang="en-US" dirty="0" smtClean="0">
                  <a:solidFill>
                    <a:schemeClr val="accent2"/>
                  </a:solidFill>
                </a:endParaRPr>
              </a:p>
              <a:p>
                <a:pPr lvl="1"/>
                <a:r>
                  <a:rPr lang="en-US" dirty="0" smtClean="0"/>
                  <a:t>Reinforcement learning (TD(</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smtClean="0"/>
                  <a:t>)) in combination with neural networks</a:t>
                </a:r>
              </a:p>
              <a:p>
                <a:pPr lvl="1"/>
                <a:r>
                  <a:rPr lang="en-US" dirty="0" smtClean="0"/>
                  <a:t>Learning through self-play with </a:t>
                </a:r>
                <a:r>
                  <a:rPr lang="en-US" i="1" dirty="0" smtClean="0"/>
                  <a:t>little</a:t>
                </a:r>
                <a:r>
                  <a:rPr lang="en-US" dirty="0" smtClean="0"/>
                  <a:t> game knowledge</a:t>
                </a:r>
              </a:p>
            </p:txBody>
          </p:sp>
        </mc:Choice>
        <mc:Fallback xmlns="">
          <p:sp>
            <p:nvSpPr>
              <p:cNvPr id="3" name="Pladsholder til indhold 2"/>
              <p:cNvSpPr>
                <a:spLocks noGrp="1" noRot="1" noChangeAspect="1" noMove="1" noResize="1" noEditPoints="1" noAdjustHandles="1" noChangeArrowheads="1" noChangeShapeType="1" noTextEdit="1"/>
              </p:cNvSpPr>
              <p:nvPr>
                <p:ph idx="1"/>
              </p:nvPr>
            </p:nvSpPr>
            <p:spPr>
              <a:xfrm>
                <a:off x="581192" y="2228003"/>
                <a:ext cx="3722604" cy="1505797"/>
              </a:xfrm>
              <a:blipFill rotWithShape="0">
                <a:blip r:embed="rId2"/>
                <a:stretch>
                  <a:fillRect l="-655" t="-2419" r="-327" b="-40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5" name="Tabel 4"/>
              <p:cNvGraphicFramePr>
                <a:graphicFrameLocks noGrp="1"/>
              </p:cNvGraphicFramePr>
              <p:nvPr>
                <p:extLst>
                  <p:ext uri="{D42A27DB-BD31-4B8C-83A1-F6EECF244321}">
                    <p14:modId xmlns:p14="http://schemas.microsoft.com/office/powerpoint/2010/main" val="3284265821"/>
                  </p:ext>
                </p:extLst>
              </p:nvPr>
            </p:nvGraphicFramePr>
            <p:xfrm>
              <a:off x="1528068" y="3891000"/>
              <a:ext cx="6096000" cy="2651760"/>
            </p:xfrm>
            <a:graphic>
              <a:graphicData uri="http://schemas.openxmlformats.org/drawingml/2006/table">
                <a:tbl>
                  <a:tblPr firstRow="1" bandRow="1">
                    <a:tableStyleId>{5FD0F851-EC5A-4D38-B0AD-8093EC10F338}</a:tableStyleId>
                  </a:tblPr>
                  <a:tblGrid>
                    <a:gridCol w="3048000"/>
                    <a:gridCol w="3048000"/>
                  </a:tblGrid>
                  <a:tr h="0">
                    <a:tc>
                      <a:txBody>
                        <a:bodyPr/>
                        <a:lstStyle/>
                        <a:p>
                          <a:pPr algn="ctr"/>
                          <a:r>
                            <a:rPr lang="en-GB" dirty="0" smtClean="0"/>
                            <a:t>Simple Scenario </a:t>
                          </a:r>
                          <a:endParaRPr lang="en-GB" dirty="0"/>
                        </a:p>
                      </a:txBody>
                      <a:tcPr/>
                    </a:tc>
                    <a:tc>
                      <a:txBody>
                        <a:bodyPr/>
                        <a:lstStyle/>
                        <a:p>
                          <a:pPr algn="ctr"/>
                          <a:r>
                            <a:rPr lang="en-GB" dirty="0" smtClean="0"/>
                            <a:t>Extended Scenario</a:t>
                          </a:r>
                          <a:endParaRPr lang="en-GB" dirty="0"/>
                        </a:p>
                      </a:txBody>
                      <a:tcPr/>
                    </a:tc>
                  </a:tr>
                  <a:tr h="370840">
                    <a:tc>
                      <a:txBody>
                        <a:bodyPr/>
                        <a:lstStyle/>
                        <a:p>
                          <a:pPr marL="285750" indent="-285750">
                            <a:buFont typeface="Arial" panose="020B0604020202020204" pitchFamily="34" charset="0"/>
                            <a:buChar char="•"/>
                          </a:pPr>
                          <a:r>
                            <a:rPr lang="en-GB" dirty="0" smtClean="0">
                              <a:solidFill>
                                <a:schemeClr val="accent2"/>
                              </a:solidFill>
                            </a:rPr>
                            <a:t>Train</a:t>
                          </a:r>
                          <a:r>
                            <a:rPr lang="en-GB" baseline="0" dirty="0" smtClean="0">
                              <a:solidFill>
                                <a:schemeClr val="accent2"/>
                              </a:solidFill>
                            </a:rPr>
                            <a:t> vs Game AI</a:t>
                          </a:r>
                          <a:endParaRPr lang="en-GB" dirty="0" smtClean="0">
                            <a:solidFill>
                              <a:schemeClr val="accent2"/>
                            </a:solidFill>
                          </a:endParaRPr>
                        </a:p>
                        <a:p>
                          <a:pPr marL="742950" lvl="1" indent="-285750">
                            <a:buFont typeface="Arial" panose="020B0604020202020204" pitchFamily="34" charset="0"/>
                            <a:buChar char="•"/>
                          </a:pPr>
                          <a:r>
                            <a:rPr lang="en-GB" dirty="0" smtClean="0"/>
                            <a:t>85%</a:t>
                          </a:r>
                          <a:r>
                            <a:rPr lang="en-GB" baseline="0" dirty="0" smtClean="0"/>
                            <a:t> win percent</a:t>
                          </a:r>
                        </a:p>
                        <a:p>
                          <a:pPr marL="1200150" lvl="2" indent="-285750">
                            <a:buFont typeface="Arial" panose="020B0604020202020204" pitchFamily="34" charset="0"/>
                            <a:buChar char="•"/>
                          </a:pPr>
                          <a14:m>
                            <m:oMath xmlns:m="http://schemas.openxmlformats.org/officeDocument/2006/math">
                              <m:r>
                                <a:rPr lang="en-GB" i="1" smtClean="0">
                                  <a:latin typeface="Cambria Math" panose="02040503050406030204" pitchFamily="18" charset="0"/>
                                  <a:ea typeface="Cambria Math" panose="02040503050406030204" pitchFamily="18" charset="0"/>
                                </a:rPr>
                                <m:t>𝛼</m:t>
                              </m:r>
                              <m:r>
                                <a:rPr lang="da-DK" b="0" i="1" smtClean="0">
                                  <a:latin typeface="Cambria Math" panose="02040503050406030204" pitchFamily="18" charset="0"/>
                                  <a:ea typeface="Cambria Math" panose="02040503050406030204" pitchFamily="18" charset="0"/>
                                </a:rPr>
                                <m:t>=0.3, </m:t>
                              </m:r>
                              <m:r>
                                <a:rPr lang="da-DK" b="0" i="1" smtClean="0">
                                  <a:latin typeface="Cambria Math" panose="02040503050406030204" pitchFamily="18" charset="0"/>
                                  <a:ea typeface="Cambria Math" panose="02040503050406030204" pitchFamily="18" charset="0"/>
                                </a:rPr>
                                <m:t>𝜆</m:t>
                              </m:r>
                              <m:r>
                                <a:rPr lang="da-DK" b="0" i="1" smtClean="0">
                                  <a:latin typeface="Cambria Math" panose="02040503050406030204" pitchFamily="18" charset="0"/>
                                  <a:ea typeface="Cambria Math" panose="02040503050406030204" pitchFamily="18" charset="0"/>
                                </a:rPr>
                                <m:t>=0.7</m:t>
                              </m:r>
                            </m:oMath>
                          </a14:m>
                          <a:endParaRPr lang="en-GB" dirty="0"/>
                        </a:p>
                      </a:txBody>
                      <a:tcPr/>
                    </a:tc>
                    <a:tc>
                      <a:txBody>
                        <a:bodyPr/>
                        <a:lstStyle/>
                        <a:p>
                          <a:pPr marL="285750" indent="-285750">
                            <a:buFont typeface="Arial" panose="020B0604020202020204" pitchFamily="34" charset="0"/>
                            <a:buChar char="•"/>
                          </a:pPr>
                          <a:r>
                            <a:rPr lang="en-GB" dirty="0" smtClean="0">
                              <a:solidFill>
                                <a:schemeClr val="accent2"/>
                              </a:solidFill>
                            </a:rPr>
                            <a:t>Train</a:t>
                          </a:r>
                          <a:r>
                            <a:rPr lang="en-GB" baseline="0" dirty="0" smtClean="0">
                              <a:solidFill>
                                <a:schemeClr val="accent2"/>
                              </a:solidFill>
                            </a:rPr>
                            <a:t> by s</a:t>
                          </a:r>
                          <a:r>
                            <a:rPr lang="en-GB" dirty="0" smtClean="0">
                              <a:solidFill>
                                <a:schemeClr val="accent2"/>
                              </a:solidFill>
                            </a:rPr>
                            <a:t>elf-play</a:t>
                          </a:r>
                        </a:p>
                        <a:p>
                          <a:pPr marL="742950" lvl="1" indent="-285750">
                            <a:buFont typeface="Arial" panose="020B0604020202020204" pitchFamily="34" charset="0"/>
                            <a:buChar char="•"/>
                          </a:pPr>
                          <a:r>
                            <a:rPr lang="en-GB" dirty="0" smtClean="0"/>
                            <a:t>70% win percent</a:t>
                          </a:r>
                        </a:p>
                        <a:p>
                          <a:pPr marL="1200150" lvl="2" indent="-285750">
                            <a:buFont typeface="Arial" panose="020B0604020202020204" pitchFamily="34" charset="0"/>
                            <a:buChar char="•"/>
                          </a:pPr>
                          <a14:m>
                            <m:oMath xmlns:m="http://schemas.openxmlformats.org/officeDocument/2006/math">
                              <m:r>
                                <a:rPr lang="en-US" sz="1800" i="1" smtClean="0">
                                  <a:solidFill>
                                    <a:schemeClr val="tx2"/>
                                  </a:solidFill>
                                  <a:latin typeface="Cambria Math" panose="02040503050406030204" pitchFamily="18" charset="0"/>
                                  <a:ea typeface="Cambria Math" panose="02040503050406030204" pitchFamily="18" charset="0"/>
                                </a:rPr>
                                <m:t>𝛼</m:t>
                              </m:r>
                              <m:r>
                                <a:rPr lang="da-DK" sz="1800" i="1">
                                  <a:solidFill>
                                    <a:schemeClr val="tx2"/>
                                  </a:solidFill>
                                  <a:latin typeface="Cambria Math" panose="02040503050406030204" pitchFamily="18" charset="0"/>
                                  <a:ea typeface="Cambria Math" panose="02040503050406030204" pitchFamily="18" charset="0"/>
                                </a:rPr>
                                <m:t>=0.3, </m:t>
                              </m:r>
                              <m:r>
                                <a:rPr lang="da-DK" sz="1800" i="1">
                                  <a:solidFill>
                                    <a:schemeClr val="tx2"/>
                                  </a:solidFill>
                                  <a:latin typeface="Cambria Math" panose="02040503050406030204" pitchFamily="18" charset="0"/>
                                  <a:ea typeface="Cambria Math" panose="02040503050406030204" pitchFamily="18" charset="0"/>
                                </a:rPr>
                                <m:t>𝜆</m:t>
                              </m:r>
                              <m:r>
                                <a:rPr lang="da-DK" sz="1800" i="1">
                                  <a:solidFill>
                                    <a:schemeClr val="tx2"/>
                                  </a:solidFill>
                                  <a:latin typeface="Cambria Math" panose="02040503050406030204" pitchFamily="18" charset="0"/>
                                  <a:ea typeface="Cambria Math" panose="02040503050406030204" pitchFamily="18" charset="0"/>
                                </a:rPr>
                                <m:t>=0.</m:t>
                              </m:r>
                              <m:r>
                                <a:rPr lang="da-DK" sz="1800" b="0" i="0" smtClean="0">
                                  <a:solidFill>
                                    <a:schemeClr val="tx2"/>
                                  </a:solidFill>
                                  <a:latin typeface="Cambria Math" panose="02040503050406030204" pitchFamily="18" charset="0"/>
                                  <a:ea typeface="Cambria Math" panose="02040503050406030204" pitchFamily="18" charset="0"/>
                                </a:rPr>
                                <m:t>9</m:t>
                              </m:r>
                            </m:oMath>
                          </a14:m>
                          <a:endParaRPr lang="en-GB" dirty="0" smtClean="0"/>
                        </a:p>
                        <a:p>
                          <a:pPr marL="742950" lvl="1" indent="-285750">
                            <a:buFont typeface="Arial" panose="020B0604020202020204" pitchFamily="34" charset="0"/>
                            <a:buChar char="•"/>
                          </a:pPr>
                          <a:r>
                            <a:rPr lang="en-GB" dirty="0" smtClean="0"/>
                            <a:t>90%</a:t>
                          </a:r>
                          <a:r>
                            <a:rPr lang="en-GB" baseline="0" dirty="0" smtClean="0"/>
                            <a:t> win percent</a:t>
                          </a:r>
                        </a:p>
                        <a:p>
                          <a:pPr marL="1200150" lvl="2" indent="-285750">
                            <a:buFont typeface="Arial" panose="020B0604020202020204" pitchFamily="34" charset="0"/>
                            <a:buChar char="•"/>
                          </a:pPr>
                          <a14:m>
                            <m:oMath xmlns:m="http://schemas.openxmlformats.org/officeDocument/2006/math">
                              <m:r>
                                <a:rPr lang="en-US" sz="1800" i="1" smtClean="0">
                                  <a:solidFill>
                                    <a:schemeClr val="tx2"/>
                                  </a:solidFill>
                                  <a:latin typeface="Cambria Math" panose="02040503050406030204" pitchFamily="18" charset="0"/>
                                  <a:ea typeface="Cambria Math" panose="02040503050406030204" pitchFamily="18" charset="0"/>
                                </a:rPr>
                                <m:t>𝛼</m:t>
                              </m:r>
                              <m:r>
                                <a:rPr lang="da-DK" sz="1800" i="1">
                                  <a:solidFill>
                                    <a:schemeClr val="tx2"/>
                                  </a:solidFill>
                                  <a:latin typeface="Cambria Math" panose="02040503050406030204" pitchFamily="18" charset="0"/>
                                  <a:ea typeface="Cambria Math" panose="02040503050406030204" pitchFamily="18" charset="0"/>
                                </a:rPr>
                                <m:t>=0.3, </m:t>
                              </m:r>
                              <m:r>
                                <a:rPr lang="da-DK" sz="1800" i="1">
                                  <a:solidFill>
                                    <a:schemeClr val="tx2"/>
                                  </a:solidFill>
                                  <a:latin typeface="Cambria Math" panose="02040503050406030204" pitchFamily="18" charset="0"/>
                                  <a:ea typeface="Cambria Math" panose="02040503050406030204" pitchFamily="18" charset="0"/>
                                </a:rPr>
                                <m:t>𝜆</m:t>
                              </m:r>
                              <m:r>
                                <a:rPr lang="da-DK" sz="1800" i="1">
                                  <a:solidFill>
                                    <a:schemeClr val="tx2"/>
                                  </a:solidFill>
                                  <a:latin typeface="Cambria Math" panose="02040503050406030204" pitchFamily="18" charset="0"/>
                                  <a:ea typeface="Cambria Math" panose="02040503050406030204" pitchFamily="18" charset="0"/>
                                </a:rPr>
                                <m:t>=0.</m:t>
                              </m:r>
                              <m:r>
                                <a:rPr lang="da-DK" sz="1800" b="0" i="0" smtClean="0">
                                  <a:solidFill>
                                    <a:schemeClr val="tx2"/>
                                  </a:solidFill>
                                  <a:latin typeface="Cambria Math" panose="02040503050406030204" pitchFamily="18" charset="0"/>
                                  <a:ea typeface="Cambria Math" panose="02040503050406030204" pitchFamily="18" charset="0"/>
                                </a:rPr>
                                <m:t>1</m:t>
                              </m:r>
                            </m:oMath>
                          </a14:m>
                          <a:endParaRPr lang="en-GB" dirty="0" smtClean="0"/>
                        </a:p>
                        <a:p>
                          <a:pPr marL="285750" lvl="0" indent="-285750">
                            <a:buFont typeface="Arial" panose="020B0604020202020204" pitchFamily="34" charset="0"/>
                            <a:buChar char="•"/>
                          </a:pPr>
                          <a:r>
                            <a:rPr lang="en-GB" dirty="0" smtClean="0">
                              <a:solidFill>
                                <a:schemeClr val="accent2"/>
                              </a:solidFill>
                            </a:rPr>
                            <a:t>Train vs Game AI</a:t>
                          </a:r>
                        </a:p>
                        <a:p>
                          <a:pPr marL="742950" lvl="1" indent="-285750">
                            <a:buFont typeface="Arial" panose="020B0604020202020204" pitchFamily="34" charset="0"/>
                            <a:buChar char="•"/>
                          </a:pPr>
                          <a:r>
                            <a:rPr lang="en-GB" dirty="0" smtClean="0"/>
                            <a:t>65%</a:t>
                          </a:r>
                          <a:r>
                            <a:rPr lang="en-GB" baseline="0" dirty="0" smtClean="0"/>
                            <a:t> win percent</a:t>
                          </a:r>
                        </a:p>
                        <a:p>
                          <a:pPr marL="1200150" lvl="2" indent="-285750">
                            <a:buFont typeface="Arial" panose="020B0604020202020204" pitchFamily="34" charset="0"/>
                            <a:buChar char="•"/>
                          </a:pPr>
                          <a14:m>
                            <m:oMath xmlns:m="http://schemas.openxmlformats.org/officeDocument/2006/math">
                              <m:r>
                                <a:rPr lang="en-US" sz="1800" i="1" smtClean="0">
                                  <a:solidFill>
                                    <a:schemeClr val="tx2"/>
                                  </a:solidFill>
                                  <a:latin typeface="Cambria Math" panose="02040503050406030204" pitchFamily="18" charset="0"/>
                                  <a:ea typeface="Cambria Math" panose="02040503050406030204" pitchFamily="18" charset="0"/>
                                </a:rPr>
                                <m:t>𝛼</m:t>
                              </m:r>
                              <m:r>
                                <a:rPr lang="da-DK" sz="1800" i="1">
                                  <a:solidFill>
                                    <a:schemeClr val="tx2"/>
                                  </a:solidFill>
                                  <a:latin typeface="Cambria Math" panose="02040503050406030204" pitchFamily="18" charset="0"/>
                                  <a:ea typeface="Cambria Math" panose="02040503050406030204" pitchFamily="18" charset="0"/>
                                </a:rPr>
                                <m:t>=0.3, </m:t>
                              </m:r>
                              <m:r>
                                <a:rPr lang="da-DK" sz="1800" i="1">
                                  <a:solidFill>
                                    <a:schemeClr val="tx2"/>
                                  </a:solidFill>
                                  <a:latin typeface="Cambria Math" panose="02040503050406030204" pitchFamily="18" charset="0"/>
                                  <a:ea typeface="Cambria Math" panose="02040503050406030204" pitchFamily="18" charset="0"/>
                                </a:rPr>
                                <m:t>𝜆</m:t>
                              </m:r>
                              <m:r>
                                <a:rPr lang="da-DK" sz="1800" i="1">
                                  <a:solidFill>
                                    <a:schemeClr val="tx2"/>
                                  </a:solidFill>
                                  <a:latin typeface="Cambria Math" panose="02040503050406030204" pitchFamily="18" charset="0"/>
                                  <a:ea typeface="Cambria Math" panose="02040503050406030204" pitchFamily="18" charset="0"/>
                                </a:rPr>
                                <m:t>=0.9</m:t>
                              </m:r>
                            </m:oMath>
                          </a14:m>
                          <a:endParaRPr lang="en-GB" b="0" dirty="0"/>
                        </a:p>
                      </a:txBody>
                      <a:tcPr/>
                    </a:tc>
                  </a:tr>
                </a:tbl>
              </a:graphicData>
            </a:graphic>
          </p:graphicFrame>
        </mc:Choice>
        <mc:Fallback xmlns="">
          <p:graphicFrame>
            <p:nvGraphicFramePr>
              <p:cNvPr id="5" name="Tabel 4"/>
              <p:cNvGraphicFramePr>
                <a:graphicFrameLocks noGrp="1"/>
              </p:cNvGraphicFramePr>
              <p:nvPr>
                <p:extLst>
                  <p:ext uri="{D42A27DB-BD31-4B8C-83A1-F6EECF244321}">
                    <p14:modId xmlns:p14="http://schemas.microsoft.com/office/powerpoint/2010/main" val="3284265821"/>
                  </p:ext>
                </p:extLst>
              </p:nvPr>
            </p:nvGraphicFramePr>
            <p:xfrm>
              <a:off x="1528068" y="3891000"/>
              <a:ext cx="6096000" cy="2651760"/>
            </p:xfrm>
            <a:graphic>
              <a:graphicData uri="http://schemas.openxmlformats.org/drawingml/2006/table">
                <a:tbl>
                  <a:tblPr firstRow="1" bandRow="1">
                    <a:tableStyleId>{5FD0F851-EC5A-4D38-B0AD-8093EC10F338}</a:tableStyleId>
                  </a:tblPr>
                  <a:tblGrid>
                    <a:gridCol w="3048000"/>
                    <a:gridCol w="3048000"/>
                  </a:tblGrid>
                  <a:tr h="365760">
                    <a:tc>
                      <a:txBody>
                        <a:bodyPr/>
                        <a:lstStyle/>
                        <a:p>
                          <a:pPr algn="ctr"/>
                          <a:r>
                            <a:rPr lang="en-GB" dirty="0" smtClean="0"/>
                            <a:t>Simple Scenario </a:t>
                          </a:r>
                          <a:endParaRPr lang="en-GB" dirty="0"/>
                        </a:p>
                      </a:txBody>
                      <a:tcPr/>
                    </a:tc>
                    <a:tc>
                      <a:txBody>
                        <a:bodyPr/>
                        <a:lstStyle/>
                        <a:p>
                          <a:pPr algn="ctr"/>
                          <a:r>
                            <a:rPr lang="en-GB" dirty="0" smtClean="0"/>
                            <a:t>Extended Scenario</a:t>
                          </a:r>
                          <a:endParaRPr lang="en-GB" dirty="0"/>
                        </a:p>
                      </a:txBody>
                      <a:tcPr/>
                    </a:tc>
                  </a:tr>
                  <a:tr h="2286000">
                    <a:tc>
                      <a:txBody>
                        <a:bodyPr/>
                        <a:lstStyle/>
                        <a:p>
                          <a:endParaRPr lang="en-US"/>
                        </a:p>
                      </a:txBody>
                      <a:tcPr>
                        <a:blipFill rotWithShape="0">
                          <a:blip r:embed="rId3"/>
                          <a:stretch>
                            <a:fillRect t="-17287" r="-100000" b="-3191"/>
                          </a:stretch>
                        </a:blipFill>
                      </a:tcPr>
                    </a:tc>
                    <a:tc>
                      <a:txBody>
                        <a:bodyPr/>
                        <a:lstStyle/>
                        <a:p>
                          <a:endParaRPr lang="en-US"/>
                        </a:p>
                      </a:txBody>
                      <a:tcPr>
                        <a:blipFill rotWithShape="0">
                          <a:blip r:embed="rId3"/>
                          <a:stretch>
                            <a:fillRect l="-100200" t="-17287" r="-200" b="-3191"/>
                          </a:stretch>
                        </a:blipFill>
                      </a:tcPr>
                    </a:tc>
                  </a:tr>
                </a:tbl>
              </a:graphicData>
            </a:graphic>
          </p:graphicFrame>
        </mc:Fallback>
      </mc:AlternateContent>
      <p:sp>
        <p:nvSpPr>
          <p:cNvPr id="6" name="Pladsholder til indhold 2"/>
          <p:cNvSpPr txBox="1">
            <a:spLocks/>
          </p:cNvSpPr>
          <p:nvPr/>
        </p:nvSpPr>
        <p:spPr>
          <a:xfrm>
            <a:off x="4576068" y="2228003"/>
            <a:ext cx="7445208" cy="1505797"/>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solidFill>
                  <a:schemeClr val="accent2"/>
                </a:solidFill>
              </a:rPr>
              <a:t>Achievements</a:t>
            </a:r>
          </a:p>
          <a:p>
            <a:pPr lvl="1"/>
            <a:r>
              <a:rPr lang="en-US" dirty="0" smtClean="0">
                <a:solidFill>
                  <a:schemeClr val="accent2"/>
                </a:solidFill>
              </a:rPr>
              <a:t>Diverse game-play strategies</a:t>
            </a:r>
          </a:p>
          <a:p>
            <a:pPr lvl="2"/>
            <a:r>
              <a:rPr lang="en-US" dirty="0" smtClean="0"/>
              <a:t>Focus on harassing &amp; killing the opponent</a:t>
            </a:r>
          </a:p>
          <a:p>
            <a:pPr lvl="2"/>
            <a:r>
              <a:rPr lang="en-US" dirty="0" smtClean="0"/>
              <a:t>Focus on farming &amp; pushing creep waves</a:t>
            </a:r>
          </a:p>
          <a:p>
            <a:pPr lvl="1"/>
            <a:r>
              <a:rPr lang="en-US" dirty="0" smtClean="0">
                <a:solidFill>
                  <a:schemeClr val="accent2"/>
                </a:solidFill>
              </a:rPr>
              <a:t>Competitive at level of </a:t>
            </a:r>
            <a:r>
              <a:rPr lang="en-US" dirty="0" err="1" smtClean="0">
                <a:solidFill>
                  <a:schemeClr val="accent2"/>
                </a:solidFill>
              </a:rPr>
              <a:t>HoN</a:t>
            </a:r>
            <a:r>
              <a:rPr lang="en-US" dirty="0" smtClean="0">
                <a:solidFill>
                  <a:schemeClr val="accent2"/>
                </a:solidFill>
              </a:rPr>
              <a:t> Game AI</a:t>
            </a:r>
          </a:p>
        </p:txBody>
      </p:sp>
    </p:spTree>
    <p:extLst>
      <p:ext uri="{BB962C8B-B14F-4D97-AF65-F5344CB8AC3E}">
        <p14:creationId xmlns:p14="http://schemas.microsoft.com/office/powerpoint/2010/main" val="3757589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Future Work</a:t>
            </a:r>
            <a:endParaRPr lang="en-US" dirty="0"/>
          </a:p>
        </p:txBody>
      </p:sp>
      <p:sp>
        <p:nvSpPr>
          <p:cNvPr id="3" name="Pladsholder til indhold 2"/>
          <p:cNvSpPr>
            <a:spLocks noGrp="1"/>
          </p:cNvSpPr>
          <p:nvPr>
            <p:ph idx="1"/>
          </p:nvPr>
        </p:nvSpPr>
        <p:spPr>
          <a:xfrm>
            <a:off x="581192" y="2075603"/>
            <a:ext cx="7989752" cy="4629997"/>
          </a:xfrm>
        </p:spPr>
        <p:txBody>
          <a:bodyPr>
            <a:normAutofit fontScale="92500" lnSpcReduction="10000"/>
          </a:bodyPr>
          <a:lstStyle/>
          <a:p>
            <a:r>
              <a:rPr lang="da-DK" dirty="0" err="1" smtClean="0">
                <a:solidFill>
                  <a:schemeClr val="accent2"/>
                </a:solidFill>
              </a:rPr>
              <a:t>Testing</a:t>
            </a:r>
            <a:endParaRPr lang="da-DK" dirty="0" smtClean="0">
              <a:solidFill>
                <a:schemeClr val="accent2"/>
              </a:solidFill>
            </a:endParaRPr>
          </a:p>
          <a:p>
            <a:pPr lvl="1"/>
            <a:r>
              <a:rPr lang="da-DK" dirty="0" err="1" smtClean="0"/>
              <a:t>Further</a:t>
            </a:r>
            <a:r>
              <a:rPr lang="da-DK" dirty="0" smtClean="0"/>
              <a:t> parameter variation</a:t>
            </a:r>
          </a:p>
          <a:p>
            <a:pPr lvl="1"/>
            <a:r>
              <a:rPr lang="da-DK" dirty="0" smtClean="0"/>
              <a:t>Optimal neural </a:t>
            </a:r>
            <a:r>
              <a:rPr lang="da-DK" dirty="0" err="1" smtClean="0"/>
              <a:t>network</a:t>
            </a:r>
            <a:r>
              <a:rPr lang="da-DK" dirty="0" smtClean="0"/>
              <a:t> features</a:t>
            </a:r>
          </a:p>
          <a:p>
            <a:pPr lvl="1"/>
            <a:r>
              <a:rPr lang="da-DK" dirty="0" err="1" smtClean="0"/>
              <a:t>Intermediate</a:t>
            </a:r>
            <a:r>
              <a:rPr lang="da-DK" dirty="0" smtClean="0"/>
              <a:t> </a:t>
            </a:r>
            <a:r>
              <a:rPr lang="da-DK" dirty="0" err="1" smtClean="0"/>
              <a:t>rewards</a:t>
            </a:r>
            <a:r>
              <a:rPr lang="da-DK" dirty="0" smtClean="0"/>
              <a:t> </a:t>
            </a:r>
          </a:p>
          <a:p>
            <a:pPr lvl="1"/>
            <a:r>
              <a:rPr lang="da-DK" dirty="0" err="1" smtClean="0"/>
              <a:t>Playing</a:t>
            </a:r>
            <a:r>
              <a:rPr lang="da-DK" dirty="0" smtClean="0"/>
              <a:t> </a:t>
            </a:r>
            <a:r>
              <a:rPr lang="da-DK" dirty="0" err="1" smtClean="0"/>
              <a:t>against</a:t>
            </a:r>
            <a:r>
              <a:rPr lang="da-DK" dirty="0" smtClean="0"/>
              <a:t> </a:t>
            </a:r>
            <a:r>
              <a:rPr lang="da-DK" dirty="0" err="1" smtClean="0"/>
              <a:t>humans</a:t>
            </a:r>
            <a:endParaRPr lang="da-DK" dirty="0" smtClean="0"/>
          </a:p>
          <a:p>
            <a:pPr lvl="1"/>
            <a:r>
              <a:rPr lang="da-DK" dirty="0" err="1" smtClean="0"/>
              <a:t>Behaviors</a:t>
            </a:r>
            <a:r>
              <a:rPr lang="da-DK" dirty="0" smtClean="0"/>
              <a:t> </a:t>
            </a:r>
            <a:r>
              <a:rPr lang="da-DK" dirty="0" err="1" smtClean="0"/>
              <a:t>instead</a:t>
            </a:r>
            <a:r>
              <a:rPr lang="da-DK" dirty="0" smtClean="0"/>
              <a:t> of actions</a:t>
            </a:r>
          </a:p>
          <a:p>
            <a:r>
              <a:rPr lang="da-DK" dirty="0" err="1" smtClean="0">
                <a:solidFill>
                  <a:schemeClr val="accent2"/>
                </a:solidFill>
              </a:rPr>
              <a:t>Broader</a:t>
            </a:r>
            <a:r>
              <a:rPr lang="da-DK" dirty="0" smtClean="0">
                <a:solidFill>
                  <a:schemeClr val="accent2"/>
                </a:solidFill>
              </a:rPr>
              <a:t> </a:t>
            </a:r>
            <a:r>
              <a:rPr lang="da-DK" dirty="0" err="1" smtClean="0">
                <a:solidFill>
                  <a:schemeClr val="accent2"/>
                </a:solidFill>
              </a:rPr>
              <a:t>Implementation</a:t>
            </a:r>
            <a:endParaRPr lang="da-DK" dirty="0" smtClean="0">
              <a:solidFill>
                <a:schemeClr val="accent2"/>
              </a:solidFill>
            </a:endParaRPr>
          </a:p>
          <a:p>
            <a:pPr lvl="1"/>
            <a:r>
              <a:rPr lang="da-DK" dirty="0" err="1" smtClean="0"/>
              <a:t>Appliable</a:t>
            </a:r>
            <a:r>
              <a:rPr lang="da-DK" dirty="0" smtClean="0"/>
              <a:t> </a:t>
            </a:r>
            <a:r>
              <a:rPr lang="da-DK" dirty="0" err="1" smtClean="0"/>
              <a:t>against</a:t>
            </a:r>
            <a:r>
              <a:rPr lang="da-DK" dirty="0" smtClean="0"/>
              <a:t> multiple opponent </a:t>
            </a:r>
            <a:r>
              <a:rPr lang="da-DK" dirty="0" err="1" smtClean="0"/>
              <a:t>heroes</a:t>
            </a:r>
            <a:endParaRPr lang="da-DK" dirty="0" smtClean="0"/>
          </a:p>
          <a:p>
            <a:pPr lvl="1"/>
            <a:r>
              <a:rPr lang="da-DK" dirty="0" smtClean="0"/>
              <a:t>Even more </a:t>
            </a:r>
            <a:r>
              <a:rPr lang="da-DK" dirty="0" err="1" smtClean="0"/>
              <a:t>exensive</a:t>
            </a:r>
            <a:endParaRPr lang="da-DK" dirty="0" smtClean="0"/>
          </a:p>
          <a:p>
            <a:r>
              <a:rPr lang="da-DK" dirty="0" err="1" smtClean="0">
                <a:solidFill>
                  <a:schemeClr val="accent2"/>
                </a:solidFill>
              </a:rPr>
              <a:t>Different</a:t>
            </a:r>
            <a:r>
              <a:rPr lang="da-DK" dirty="0" smtClean="0">
                <a:solidFill>
                  <a:schemeClr val="accent2"/>
                </a:solidFill>
              </a:rPr>
              <a:t> </a:t>
            </a:r>
            <a:r>
              <a:rPr lang="da-DK" dirty="0" err="1" smtClean="0">
                <a:solidFill>
                  <a:schemeClr val="accent2"/>
                </a:solidFill>
              </a:rPr>
              <a:t>Concepts</a:t>
            </a:r>
            <a:r>
              <a:rPr lang="da-DK" dirty="0" smtClean="0">
                <a:solidFill>
                  <a:schemeClr val="accent2"/>
                </a:solidFill>
              </a:rPr>
              <a:t>/Methods</a:t>
            </a:r>
          </a:p>
          <a:p>
            <a:pPr lvl="1"/>
            <a:r>
              <a:rPr lang="da-DK" dirty="0" err="1"/>
              <a:t>Supervised</a:t>
            </a:r>
            <a:r>
              <a:rPr lang="da-DK" dirty="0"/>
              <a:t> </a:t>
            </a:r>
            <a:r>
              <a:rPr lang="da-DK" dirty="0" smtClean="0"/>
              <a:t>Learning </a:t>
            </a:r>
            <a:r>
              <a:rPr lang="da-DK" dirty="0" err="1" smtClean="0"/>
              <a:t>using</a:t>
            </a:r>
            <a:r>
              <a:rPr lang="da-DK" dirty="0" smtClean="0"/>
              <a:t> human </a:t>
            </a:r>
            <a:r>
              <a:rPr lang="da-DK" dirty="0" err="1" smtClean="0"/>
              <a:t>expert</a:t>
            </a:r>
            <a:r>
              <a:rPr lang="da-DK" dirty="0" smtClean="0"/>
              <a:t> </a:t>
            </a:r>
            <a:r>
              <a:rPr lang="da-DK" dirty="0" err="1" smtClean="0"/>
              <a:t>plays</a:t>
            </a:r>
            <a:endParaRPr lang="da-DK" dirty="0" smtClean="0"/>
          </a:p>
          <a:p>
            <a:pPr lvl="1"/>
            <a:r>
              <a:rPr lang="da-DK" dirty="0" smtClean="0"/>
              <a:t>From feed-forward to </a:t>
            </a:r>
            <a:r>
              <a:rPr lang="da-DK" dirty="0" err="1" smtClean="0"/>
              <a:t>recurrent</a:t>
            </a:r>
            <a:r>
              <a:rPr lang="da-DK" dirty="0" smtClean="0"/>
              <a:t> or </a:t>
            </a:r>
            <a:r>
              <a:rPr lang="da-DK" dirty="0" err="1" smtClean="0"/>
              <a:t>convolutional</a:t>
            </a:r>
            <a:r>
              <a:rPr lang="da-DK" dirty="0" smtClean="0"/>
              <a:t> </a:t>
            </a:r>
            <a:r>
              <a:rPr lang="da-DK" dirty="0" err="1" smtClean="0"/>
              <a:t>multi-layer</a:t>
            </a:r>
            <a:r>
              <a:rPr lang="da-DK" dirty="0" smtClean="0"/>
              <a:t> </a:t>
            </a:r>
            <a:r>
              <a:rPr lang="da-DK" dirty="0" err="1" smtClean="0"/>
              <a:t>networks</a:t>
            </a:r>
            <a:endParaRPr lang="en-US" dirty="0" smtClean="0"/>
          </a:p>
          <a:p>
            <a:r>
              <a:rPr lang="en-GB" dirty="0" smtClean="0">
                <a:solidFill>
                  <a:schemeClr val="accent2"/>
                </a:solidFill>
              </a:rPr>
              <a:t>Other MOBA games</a:t>
            </a:r>
          </a:p>
        </p:txBody>
      </p:sp>
    </p:spTree>
    <p:extLst>
      <p:ext uri="{BB962C8B-B14F-4D97-AF65-F5344CB8AC3E}">
        <p14:creationId xmlns:p14="http://schemas.microsoft.com/office/powerpoint/2010/main" val="23202919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a-DK" dirty="0" err="1" smtClean="0"/>
              <a:t>Thank</a:t>
            </a:r>
            <a:r>
              <a:rPr lang="da-DK" dirty="0" smtClean="0"/>
              <a:t> </a:t>
            </a:r>
            <a:r>
              <a:rPr lang="da-DK" dirty="0" err="1" smtClean="0"/>
              <a:t>you</a:t>
            </a:r>
            <a:r>
              <a:rPr lang="da-DK" dirty="0" smtClean="0"/>
              <a:t> for </a:t>
            </a:r>
            <a:r>
              <a:rPr lang="da-DK" dirty="0" err="1" smtClean="0"/>
              <a:t>your</a:t>
            </a:r>
            <a:r>
              <a:rPr lang="da-DK" dirty="0" smtClean="0"/>
              <a:t> Attention</a:t>
            </a:r>
            <a:endParaRPr lang="en-US" dirty="0"/>
          </a:p>
        </p:txBody>
      </p:sp>
    </p:spTree>
    <p:extLst>
      <p:ext uri="{BB962C8B-B14F-4D97-AF65-F5344CB8AC3E}">
        <p14:creationId xmlns:p14="http://schemas.microsoft.com/office/powerpoint/2010/main" val="3603975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r>
              <a:rPr lang="da-DK" dirty="0" err="1" smtClean="0">
                <a:solidFill>
                  <a:schemeClr val="accent1"/>
                </a:solidFill>
              </a:rPr>
              <a:t>Related</a:t>
            </a:r>
            <a:r>
              <a:rPr lang="da-DK" dirty="0" smtClean="0">
                <a:solidFill>
                  <a:schemeClr val="accent1"/>
                </a:solidFill>
              </a:rPr>
              <a:t> Work</a:t>
            </a:r>
          </a:p>
          <a:p>
            <a:r>
              <a:rPr lang="da-DK" dirty="0" smtClean="0">
                <a:solidFill>
                  <a:schemeClr val="accent1"/>
                </a:solidFill>
              </a:rPr>
              <a:t>Methods</a:t>
            </a:r>
          </a:p>
          <a:p>
            <a:r>
              <a:rPr lang="da-DK" dirty="0" smtClean="0">
                <a:solidFill>
                  <a:schemeClr val="accent1"/>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556774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Related</a:t>
            </a:r>
            <a:r>
              <a:rPr lang="da-DK" dirty="0"/>
              <a:t> Work</a:t>
            </a:r>
            <a:endParaRPr lang="en-GB" dirty="0"/>
          </a:p>
        </p:txBody>
      </p:sp>
      <p:sp>
        <p:nvSpPr>
          <p:cNvPr id="3" name="Pladsholder til indhold 2"/>
          <p:cNvSpPr>
            <a:spLocks noGrp="1"/>
          </p:cNvSpPr>
          <p:nvPr>
            <p:ph sz="half" idx="1"/>
          </p:nvPr>
        </p:nvSpPr>
        <p:spPr>
          <a:xfrm>
            <a:off x="1412916" y="1994303"/>
            <a:ext cx="3098710" cy="2138487"/>
          </a:xfrm>
        </p:spPr>
        <p:txBody>
          <a:bodyPr>
            <a:normAutofit fontScale="92500" lnSpcReduction="10000"/>
          </a:bodyPr>
          <a:lstStyle/>
          <a:p>
            <a:r>
              <a:rPr lang="da-DK" i="1" dirty="0">
                <a:solidFill>
                  <a:schemeClr val="accent2"/>
                </a:solidFill>
              </a:rPr>
              <a:t>TD-</a:t>
            </a:r>
            <a:r>
              <a:rPr lang="da-DK" i="1" dirty="0" err="1">
                <a:solidFill>
                  <a:schemeClr val="accent2"/>
                </a:solidFill>
              </a:rPr>
              <a:t>Gammon</a:t>
            </a:r>
            <a:r>
              <a:rPr lang="da-DK" i="1" dirty="0">
                <a:solidFill>
                  <a:schemeClr val="accent2"/>
                </a:solidFill>
              </a:rPr>
              <a:t> </a:t>
            </a:r>
            <a:r>
              <a:rPr lang="da-DK" dirty="0" smtClean="0">
                <a:solidFill>
                  <a:schemeClr val="accent2"/>
                </a:solidFill>
              </a:rPr>
              <a:t>(</a:t>
            </a:r>
            <a:r>
              <a:rPr lang="en-US" dirty="0" err="1" smtClean="0">
                <a:solidFill>
                  <a:schemeClr val="accent2"/>
                </a:solidFill>
              </a:rPr>
              <a:t>Tesauro</a:t>
            </a:r>
            <a:r>
              <a:rPr lang="en-US" dirty="0" smtClean="0">
                <a:solidFill>
                  <a:schemeClr val="accent2"/>
                </a:solidFill>
              </a:rPr>
              <a:t>, </a:t>
            </a:r>
            <a:r>
              <a:rPr lang="da-DK" dirty="0" smtClean="0">
                <a:solidFill>
                  <a:schemeClr val="accent2"/>
                </a:solidFill>
              </a:rPr>
              <a:t>1995</a:t>
            </a:r>
            <a:r>
              <a:rPr lang="da-DK" dirty="0">
                <a:solidFill>
                  <a:schemeClr val="accent2"/>
                </a:solidFill>
              </a:rPr>
              <a:t>)</a:t>
            </a:r>
          </a:p>
          <a:p>
            <a:pPr lvl="1"/>
            <a:r>
              <a:rPr lang="da-DK" dirty="0"/>
              <a:t>Neural Network to </a:t>
            </a:r>
            <a:r>
              <a:rPr lang="da-DK" dirty="0" err="1"/>
              <a:t>evaluate</a:t>
            </a:r>
            <a:r>
              <a:rPr lang="da-DK" dirty="0"/>
              <a:t> players chance of </a:t>
            </a:r>
            <a:r>
              <a:rPr lang="da-DK" dirty="0" err="1"/>
              <a:t>winning</a:t>
            </a:r>
            <a:r>
              <a:rPr lang="da-DK" dirty="0"/>
              <a:t> from </a:t>
            </a:r>
            <a:r>
              <a:rPr lang="da-DK" dirty="0" err="1"/>
              <a:t>current</a:t>
            </a:r>
            <a:r>
              <a:rPr lang="da-DK" dirty="0"/>
              <a:t> board </a:t>
            </a:r>
            <a:r>
              <a:rPr lang="da-DK" dirty="0" err="1"/>
              <a:t>state</a:t>
            </a:r>
            <a:endParaRPr lang="da-DK" dirty="0"/>
          </a:p>
          <a:p>
            <a:pPr lvl="1"/>
            <a:r>
              <a:rPr lang="da-DK" dirty="0" err="1"/>
              <a:t>Reinforcement</a:t>
            </a:r>
            <a:r>
              <a:rPr lang="da-DK" dirty="0"/>
              <a:t> </a:t>
            </a:r>
            <a:r>
              <a:rPr lang="da-DK" dirty="0" smtClean="0"/>
              <a:t>Learning (</a:t>
            </a:r>
            <a:r>
              <a:rPr lang="da-DK" dirty="0" err="1" smtClean="0"/>
              <a:t>self-play</a:t>
            </a:r>
            <a:r>
              <a:rPr lang="da-DK" dirty="0" smtClean="0"/>
              <a:t> </a:t>
            </a:r>
            <a:r>
              <a:rPr lang="da-DK" dirty="0" err="1" smtClean="0"/>
              <a:t>only</a:t>
            </a:r>
            <a:r>
              <a:rPr lang="da-DK" dirty="0" smtClean="0"/>
              <a:t>)</a:t>
            </a:r>
          </a:p>
        </p:txBody>
      </p:sp>
      <p:pic>
        <p:nvPicPr>
          <p:cNvPr id="6" name="Billed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578264"/>
            <a:ext cx="1297729" cy="845160"/>
          </a:xfrm>
          <a:prstGeom prst="rect">
            <a:avLst/>
          </a:prstGeom>
        </p:spPr>
      </p:pic>
      <p:pic>
        <p:nvPicPr>
          <p:cNvPr id="7" name="Billed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6068" y="2553356"/>
            <a:ext cx="1342196" cy="894976"/>
          </a:xfrm>
          <a:prstGeom prst="rect">
            <a:avLst/>
          </a:prstGeom>
        </p:spPr>
      </p:pic>
      <p:sp>
        <p:nvSpPr>
          <p:cNvPr id="8" name="Pladsholder til indhold 7"/>
          <p:cNvSpPr>
            <a:spLocks noGrp="1"/>
          </p:cNvSpPr>
          <p:nvPr>
            <p:ph sz="half" idx="2"/>
          </p:nvPr>
        </p:nvSpPr>
        <p:spPr>
          <a:xfrm>
            <a:off x="476683" y="4526980"/>
            <a:ext cx="3907662" cy="1593023"/>
          </a:xfrm>
        </p:spPr>
        <p:txBody>
          <a:bodyPr>
            <a:normAutofit fontScale="92500" lnSpcReduction="10000"/>
          </a:bodyPr>
          <a:lstStyle/>
          <a:p>
            <a:r>
              <a:rPr lang="en-GB" dirty="0" smtClean="0">
                <a:solidFill>
                  <a:schemeClr val="accent2"/>
                </a:solidFill>
              </a:rPr>
              <a:t>Playing Atari Games (</a:t>
            </a:r>
            <a:r>
              <a:rPr lang="en-US" dirty="0" err="1" smtClean="0">
                <a:solidFill>
                  <a:schemeClr val="accent2"/>
                </a:solidFill>
              </a:rPr>
              <a:t>Mnih</a:t>
            </a:r>
            <a:r>
              <a:rPr lang="en-US" dirty="0" smtClean="0">
                <a:solidFill>
                  <a:schemeClr val="accent2"/>
                </a:solidFill>
              </a:rPr>
              <a:t> et al, 2013)</a:t>
            </a:r>
            <a:endParaRPr lang="en-US" dirty="0" smtClean="0"/>
          </a:p>
          <a:p>
            <a:pPr lvl="1"/>
            <a:r>
              <a:rPr lang="en-US" dirty="0" smtClean="0"/>
              <a:t>Convolutional Neural Network</a:t>
            </a:r>
            <a:endParaRPr lang="en-GB" dirty="0" smtClean="0">
              <a:solidFill>
                <a:schemeClr val="accent2"/>
              </a:solidFill>
            </a:endParaRPr>
          </a:p>
          <a:p>
            <a:pPr lvl="2"/>
            <a:r>
              <a:rPr lang="en-GB" dirty="0" smtClean="0"/>
              <a:t>Applied to 7 different games</a:t>
            </a:r>
          </a:p>
          <a:p>
            <a:pPr lvl="1"/>
            <a:r>
              <a:rPr lang="en-GB" dirty="0" smtClean="0"/>
              <a:t>Reinforcement Learning</a:t>
            </a:r>
            <a:endParaRPr lang="en-GB" dirty="0"/>
          </a:p>
        </p:txBody>
      </p:sp>
      <p:pic>
        <p:nvPicPr>
          <p:cNvPr id="9" name="Billed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658" y="4898993"/>
            <a:ext cx="4514286" cy="1057143"/>
          </a:xfrm>
          <a:prstGeom prst="rect">
            <a:avLst/>
          </a:prstGeom>
        </p:spPr>
      </p:pic>
      <p:sp>
        <p:nvSpPr>
          <p:cNvPr id="11" name="Pladsholder til indhold 2"/>
          <p:cNvSpPr txBox="1">
            <a:spLocks/>
          </p:cNvSpPr>
          <p:nvPr/>
        </p:nvSpPr>
        <p:spPr>
          <a:xfrm>
            <a:off x="5674268" y="1680298"/>
            <a:ext cx="3098710" cy="291112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da-DK" i="1" dirty="0" err="1" smtClean="0">
                <a:solidFill>
                  <a:schemeClr val="accent2"/>
                </a:solidFill>
              </a:rPr>
              <a:t>AlphaGo</a:t>
            </a:r>
            <a:r>
              <a:rPr lang="da-DK" i="1" dirty="0" smtClean="0">
                <a:solidFill>
                  <a:schemeClr val="accent2"/>
                </a:solidFill>
              </a:rPr>
              <a:t> </a:t>
            </a:r>
            <a:r>
              <a:rPr lang="da-DK" dirty="0" smtClean="0">
                <a:solidFill>
                  <a:schemeClr val="accent2"/>
                </a:solidFill>
              </a:rPr>
              <a:t>(Silver et al, 2016)</a:t>
            </a:r>
          </a:p>
          <a:p>
            <a:pPr lvl="1"/>
            <a:r>
              <a:rPr lang="da-DK" dirty="0" smtClean="0"/>
              <a:t>Deep Neural Networks</a:t>
            </a:r>
          </a:p>
          <a:p>
            <a:pPr lvl="1"/>
            <a:r>
              <a:rPr lang="da-DK" dirty="0" smtClean="0"/>
              <a:t>Tree Search </a:t>
            </a:r>
            <a:r>
              <a:rPr lang="da-DK" dirty="0" err="1" smtClean="0"/>
              <a:t>using</a:t>
            </a:r>
            <a:r>
              <a:rPr lang="da-DK" dirty="0" smtClean="0"/>
              <a:t> Monte-Carlo Simulation </a:t>
            </a:r>
          </a:p>
          <a:p>
            <a:pPr lvl="1"/>
            <a:r>
              <a:rPr lang="da-DK" dirty="0" err="1" smtClean="0"/>
              <a:t>Supervised</a:t>
            </a:r>
            <a:r>
              <a:rPr lang="da-DK" dirty="0" smtClean="0"/>
              <a:t> &amp; </a:t>
            </a:r>
            <a:r>
              <a:rPr lang="da-DK" dirty="0" err="1" smtClean="0"/>
              <a:t>Reinforcement</a:t>
            </a:r>
            <a:r>
              <a:rPr lang="da-DK" dirty="0" smtClean="0"/>
              <a:t> Learning (</a:t>
            </a:r>
            <a:r>
              <a:rPr lang="da-DK" dirty="0" err="1" smtClean="0"/>
              <a:t>expert</a:t>
            </a:r>
            <a:r>
              <a:rPr lang="da-DK" dirty="0" smtClean="0"/>
              <a:t> &amp; </a:t>
            </a:r>
            <a:r>
              <a:rPr lang="da-DK" dirty="0" err="1" smtClean="0"/>
              <a:t>self-play</a:t>
            </a:r>
            <a:r>
              <a:rPr lang="da-DK" dirty="0" smtClean="0"/>
              <a:t>)</a:t>
            </a:r>
            <a:endParaRPr lang="da-DK" dirty="0"/>
          </a:p>
        </p:txBody>
      </p:sp>
    </p:spTree>
    <p:extLst>
      <p:ext uri="{BB962C8B-B14F-4D97-AF65-F5344CB8AC3E}">
        <p14:creationId xmlns:p14="http://schemas.microsoft.com/office/powerpoint/2010/main" val="1374697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Outline</a:t>
            </a:r>
            <a:endParaRPr lang="en-US" dirty="0"/>
          </a:p>
        </p:txBody>
      </p:sp>
      <p:sp>
        <p:nvSpPr>
          <p:cNvPr id="3" name="Pladsholder til indhold 2"/>
          <p:cNvSpPr>
            <a:spLocks noGrp="1"/>
          </p:cNvSpPr>
          <p:nvPr>
            <p:ph idx="1"/>
          </p:nvPr>
        </p:nvSpPr>
        <p:spPr/>
        <p:txBody>
          <a:bodyPr/>
          <a:lstStyle/>
          <a:p>
            <a:pPr>
              <a:buFont typeface="Wingdings" panose="05000000000000000000" pitchFamily="2" charset="2"/>
              <a:buChar char="ü"/>
            </a:pPr>
            <a:r>
              <a:rPr lang="da-DK" dirty="0" err="1" smtClean="0">
                <a:solidFill>
                  <a:schemeClr val="accent3">
                    <a:lumMod val="40000"/>
                    <a:lumOff val="60000"/>
                  </a:schemeClr>
                </a:solidFill>
              </a:rPr>
              <a:t>Introduction</a:t>
            </a:r>
            <a:endParaRPr lang="da-DK" dirty="0" smtClean="0">
              <a:solidFill>
                <a:schemeClr val="accent3">
                  <a:lumMod val="40000"/>
                  <a:lumOff val="60000"/>
                </a:schemeClr>
              </a:solidFill>
            </a:endParaRPr>
          </a:p>
          <a:p>
            <a:pPr>
              <a:buFont typeface="Wingdings" panose="05000000000000000000" pitchFamily="2" charset="2"/>
              <a:buChar char="ü"/>
            </a:pPr>
            <a:r>
              <a:rPr lang="da-DK" dirty="0" err="1" smtClean="0">
                <a:solidFill>
                  <a:schemeClr val="accent3">
                    <a:lumMod val="40000"/>
                    <a:lumOff val="60000"/>
                  </a:schemeClr>
                </a:solidFill>
              </a:rPr>
              <a:t>Related</a:t>
            </a:r>
            <a:r>
              <a:rPr lang="da-DK" dirty="0" smtClean="0">
                <a:solidFill>
                  <a:schemeClr val="accent3">
                    <a:lumMod val="40000"/>
                    <a:lumOff val="60000"/>
                  </a:schemeClr>
                </a:solidFill>
              </a:rPr>
              <a:t> Work</a:t>
            </a:r>
          </a:p>
          <a:p>
            <a:r>
              <a:rPr lang="da-DK" dirty="0" smtClean="0">
                <a:solidFill>
                  <a:schemeClr val="accent1"/>
                </a:solidFill>
              </a:rPr>
              <a:t>Methods</a:t>
            </a:r>
          </a:p>
          <a:p>
            <a:pPr lvl="1"/>
            <a:r>
              <a:rPr lang="da-DK" dirty="0" smtClean="0">
                <a:solidFill>
                  <a:schemeClr val="accent1"/>
                </a:solidFill>
              </a:rPr>
              <a:t>Neural Networks (</a:t>
            </a:r>
            <a:r>
              <a:rPr lang="da-DK" dirty="0" err="1" smtClean="0">
                <a:solidFill>
                  <a:schemeClr val="accent1"/>
                </a:solidFill>
              </a:rPr>
              <a:t>Supervised</a:t>
            </a:r>
            <a:r>
              <a:rPr lang="da-DK" dirty="0" smtClean="0">
                <a:solidFill>
                  <a:schemeClr val="accent1"/>
                </a:solidFill>
              </a:rPr>
              <a:t> Learning)</a:t>
            </a:r>
          </a:p>
          <a:p>
            <a:pPr lvl="1"/>
            <a:r>
              <a:rPr lang="da-DK" dirty="0" err="1" smtClean="0">
                <a:solidFill>
                  <a:schemeClr val="accent1"/>
                </a:solidFill>
              </a:rPr>
              <a:t>Reinforcement</a:t>
            </a:r>
            <a:r>
              <a:rPr lang="da-DK" dirty="0" smtClean="0">
                <a:solidFill>
                  <a:schemeClr val="accent1"/>
                </a:solidFill>
              </a:rPr>
              <a:t> Learning</a:t>
            </a:r>
          </a:p>
          <a:p>
            <a:r>
              <a:rPr lang="da-DK" dirty="0" smtClean="0">
                <a:solidFill>
                  <a:schemeClr val="accent1"/>
                </a:solidFill>
              </a:rPr>
              <a:t>Application</a:t>
            </a:r>
          </a:p>
          <a:p>
            <a:r>
              <a:rPr lang="da-DK" dirty="0" smtClean="0">
                <a:solidFill>
                  <a:schemeClr val="accent1"/>
                </a:solidFill>
              </a:rPr>
              <a:t>Experiments and </a:t>
            </a:r>
            <a:r>
              <a:rPr lang="da-DK" dirty="0" err="1" smtClean="0">
                <a:solidFill>
                  <a:schemeClr val="accent1"/>
                </a:solidFill>
              </a:rPr>
              <a:t>Results</a:t>
            </a:r>
            <a:endParaRPr lang="da-DK" dirty="0" smtClean="0">
              <a:solidFill>
                <a:schemeClr val="accent1"/>
              </a:solidFill>
            </a:endParaRPr>
          </a:p>
          <a:p>
            <a:r>
              <a:rPr lang="da-DK" dirty="0" err="1" smtClean="0">
                <a:solidFill>
                  <a:schemeClr val="accent1"/>
                </a:solidFill>
              </a:rPr>
              <a:t>Conclusion</a:t>
            </a:r>
            <a:r>
              <a:rPr lang="da-DK" dirty="0" smtClean="0">
                <a:solidFill>
                  <a:schemeClr val="accent1"/>
                </a:solidFill>
              </a:rPr>
              <a:t> </a:t>
            </a:r>
            <a:r>
              <a:rPr lang="da-DK" dirty="0" smtClean="0">
                <a:solidFill>
                  <a:schemeClr val="accent1"/>
                </a:solidFill>
              </a:rPr>
              <a:t>and Future Work</a:t>
            </a:r>
            <a:endParaRPr lang="en-US" dirty="0">
              <a:solidFill>
                <a:schemeClr val="accent1"/>
              </a:solidFill>
            </a:endParaRPr>
          </a:p>
        </p:txBody>
      </p:sp>
    </p:spTree>
    <p:extLst>
      <p:ext uri="{BB962C8B-B14F-4D97-AF65-F5344CB8AC3E}">
        <p14:creationId xmlns:p14="http://schemas.microsoft.com/office/powerpoint/2010/main" val="458010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C21699FF-00E4-43C8-BBCC-D7E5536C3717}"/>
    </a:ext>
  </a:extLst>
</a:theme>
</file>

<file path=ppt/theme/theme2.xml><?xml version="1.0" encoding="utf-8"?>
<a:theme xmlns:a="http://schemas.openxmlformats.org/drawingml/2006/main" name="1_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3.xml><?xml version="1.0" encoding="utf-8"?>
<a:theme xmlns:a="http://schemas.openxmlformats.org/drawingml/2006/main" name="2_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4.xml><?xml version="1.0" encoding="utf-8"?>
<a:theme xmlns:a="http://schemas.openxmlformats.org/drawingml/2006/main" name="3_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5.xml><?xml version="1.0" encoding="utf-8"?>
<a:theme xmlns:a="http://schemas.openxmlformats.org/drawingml/2006/main" name="4_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6.xml><?xml version="1.0" encoding="utf-8"?>
<a:theme xmlns:a="http://schemas.openxmlformats.org/drawingml/2006/main" name="5_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7.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2877</TotalTime>
  <Words>5030</Words>
  <Application>Microsoft Office PowerPoint</Application>
  <PresentationFormat>Skærmshow (4:3)</PresentationFormat>
  <Paragraphs>743</Paragraphs>
  <Slides>69</Slides>
  <Notes>63</Notes>
  <HiddenSlides>0</HiddenSlides>
  <MMClips>6</MMClips>
  <ScaleCrop>false</ScaleCrop>
  <HeadingPairs>
    <vt:vector size="4" baseType="variant">
      <vt:variant>
        <vt:lpstr>Tema</vt:lpstr>
      </vt:variant>
      <vt:variant>
        <vt:i4>6</vt:i4>
      </vt:variant>
      <vt:variant>
        <vt:lpstr>Diastitler</vt:lpstr>
      </vt:variant>
      <vt:variant>
        <vt:i4>69</vt:i4>
      </vt:variant>
    </vt:vector>
  </HeadingPairs>
  <TitlesOfParts>
    <vt:vector size="75" baseType="lpstr">
      <vt:lpstr>Dividende</vt:lpstr>
      <vt:lpstr>1_Dividende</vt:lpstr>
      <vt:lpstr>2_Dividende</vt:lpstr>
      <vt:lpstr>3_Dividende</vt:lpstr>
      <vt:lpstr>4_Dividende</vt:lpstr>
      <vt:lpstr>5_Dividende</vt:lpstr>
      <vt:lpstr>Learning to play MOBA games using Neural Networks and Reinforcement Learning</vt:lpstr>
      <vt:lpstr>Outline</vt:lpstr>
      <vt:lpstr>Introduction Motivation</vt:lpstr>
      <vt:lpstr>Introduction Aim of Thesis</vt:lpstr>
      <vt:lpstr>Introduction Heroes of newerth</vt:lpstr>
      <vt:lpstr>PowerPoint-præsentation</vt:lpstr>
      <vt:lpstr>Outline</vt:lpstr>
      <vt:lpstr>Related Work</vt:lpstr>
      <vt:lpstr>Outline</vt:lpstr>
      <vt:lpstr>Methods Neural networks</vt:lpstr>
      <vt:lpstr>Methods Neural networks</vt:lpstr>
      <vt:lpstr>Methods Neural networks</vt:lpstr>
      <vt:lpstr>Methods Neural networks</vt:lpstr>
      <vt:lpstr>Methods Neural networks</vt:lpstr>
      <vt:lpstr>Methods Neural networks</vt:lpstr>
      <vt:lpstr>Methods Neural networks</vt:lpstr>
      <vt:lpstr>Methods Neural networks</vt:lpstr>
      <vt:lpstr>Methods Neural networks</vt:lpstr>
      <vt:lpstr>Outline</vt:lpstr>
      <vt:lpstr>Methods Reinforcement Learning</vt:lpstr>
      <vt:lpstr>Methods Reinforcement Learning</vt:lpstr>
      <vt:lpstr>Methods Reinforcement Learning</vt:lpstr>
      <vt:lpstr>methods Reinforcement Learning</vt:lpstr>
      <vt:lpstr>Methods Reinforcement Learning</vt:lpstr>
      <vt:lpstr>Methods Reinforcement Learning</vt:lpstr>
      <vt:lpstr>Outline</vt:lpstr>
      <vt:lpstr>application RL model &amp; NN</vt:lpstr>
      <vt:lpstr>application implementation</vt:lpstr>
      <vt:lpstr>application Game mechanisms</vt:lpstr>
      <vt:lpstr>Outline</vt:lpstr>
      <vt:lpstr>Experiments and Results Experiment structure</vt:lpstr>
      <vt:lpstr>Experiments and Results Results</vt:lpstr>
      <vt:lpstr>PowerPoint-præsentation</vt:lpstr>
      <vt:lpstr>PowerPoint-præsentation</vt:lpstr>
      <vt:lpstr>PowerPoint-præsentation</vt:lpstr>
      <vt:lpstr>PowerPoint-præsentation</vt:lpstr>
      <vt:lpstr>Experiments and Results Results</vt:lpstr>
      <vt:lpstr>PowerPoint-præsentation</vt:lpstr>
      <vt:lpstr>PowerPoint-præsentation</vt:lpstr>
      <vt:lpstr>Experiments and Results Results</vt:lpstr>
      <vt:lpstr>PowerPoint-præsentation</vt:lpstr>
      <vt:lpstr>PowerPoint-præsentation</vt:lpstr>
      <vt:lpstr>PowerPoint-præsentation</vt:lpstr>
      <vt:lpstr>PowerPoint-præsentation</vt:lpstr>
      <vt:lpstr>Experiments and Results Results</vt:lpstr>
      <vt:lpstr>Experiments and Results Experimental Setup</vt:lpstr>
      <vt:lpstr>Experiments and Results Experimental Setup</vt:lpstr>
      <vt:lpstr>PowerPoint-præsentation</vt:lpstr>
      <vt:lpstr>PowerPoint-præsentation</vt:lpstr>
      <vt:lpstr>PowerPoint-præsentation</vt:lpstr>
      <vt:lpstr>PowerPoint-præsentation</vt:lpstr>
      <vt:lpstr>Experiments and Results Results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Experiments and Results Observations</vt:lpstr>
      <vt:lpstr>Outline</vt:lpstr>
      <vt:lpstr>Conclusion</vt:lpstr>
      <vt:lpstr>Future Work</vt:lpstr>
      <vt:lpstr>Thank you for your Attention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play MOBA games using Neural Networks and Reinforcement Learning</dc:title>
  <dc:creator>Janine Weber</dc:creator>
  <cp:lastModifiedBy>Mathias</cp:lastModifiedBy>
  <cp:revision>174</cp:revision>
  <dcterms:created xsi:type="dcterms:W3CDTF">2017-01-15T17:33:07Z</dcterms:created>
  <dcterms:modified xsi:type="dcterms:W3CDTF">2017-01-30T10:22:42Z</dcterms:modified>
</cp:coreProperties>
</file>